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48" r:id="rId1"/>
    <p:sldMasterId id="2147483649" r:id="rId2"/>
  </p:sldMasterIdLst>
  <p:notesMasterIdLst>
    <p:notesMasterId r:id="rId103"/>
  </p:notesMasterIdLst>
  <p:handoutMasterIdLst>
    <p:handoutMasterId r:id="rId104"/>
  </p:handoutMasterIdLst>
  <p:sldIdLst>
    <p:sldId id="256" r:id="rId3"/>
    <p:sldId id="257" r:id="rId4"/>
    <p:sldId id="260" r:id="rId5"/>
    <p:sldId id="378" r:id="rId6"/>
    <p:sldId id="263" r:id="rId7"/>
    <p:sldId id="381" r:id="rId8"/>
    <p:sldId id="380" r:id="rId9"/>
    <p:sldId id="264" r:id="rId10"/>
    <p:sldId id="265" r:id="rId11"/>
    <p:sldId id="267" r:id="rId12"/>
    <p:sldId id="269" r:id="rId13"/>
    <p:sldId id="271" r:id="rId14"/>
    <p:sldId id="272" r:id="rId15"/>
    <p:sldId id="274" r:id="rId16"/>
    <p:sldId id="275" r:id="rId17"/>
    <p:sldId id="276" r:id="rId18"/>
    <p:sldId id="277" r:id="rId19"/>
    <p:sldId id="278" r:id="rId20"/>
    <p:sldId id="279" r:id="rId21"/>
    <p:sldId id="280" r:id="rId22"/>
    <p:sldId id="281" r:id="rId23"/>
    <p:sldId id="283" r:id="rId24"/>
    <p:sldId id="285" r:id="rId25"/>
    <p:sldId id="284" r:id="rId26"/>
    <p:sldId id="282" r:id="rId27"/>
    <p:sldId id="287" r:id="rId28"/>
    <p:sldId id="387" r:id="rId29"/>
    <p:sldId id="288" r:id="rId30"/>
    <p:sldId id="289" r:id="rId31"/>
    <p:sldId id="371" r:id="rId32"/>
    <p:sldId id="388" r:id="rId33"/>
    <p:sldId id="290" r:id="rId34"/>
    <p:sldId id="292" r:id="rId35"/>
    <p:sldId id="293" r:id="rId36"/>
    <p:sldId id="294" r:id="rId37"/>
    <p:sldId id="389" r:id="rId38"/>
    <p:sldId id="394" r:id="rId39"/>
    <p:sldId id="298" r:id="rId40"/>
    <p:sldId id="301" r:id="rId41"/>
    <p:sldId id="302" r:id="rId42"/>
    <p:sldId id="303" r:id="rId43"/>
    <p:sldId id="372" r:id="rId44"/>
    <p:sldId id="383" r:id="rId45"/>
    <p:sldId id="304" r:id="rId46"/>
    <p:sldId id="305" r:id="rId47"/>
    <p:sldId id="395" r:id="rId48"/>
    <p:sldId id="306" r:id="rId49"/>
    <p:sldId id="308" r:id="rId50"/>
    <p:sldId id="309" r:id="rId51"/>
    <p:sldId id="310" r:id="rId52"/>
    <p:sldId id="313" r:id="rId53"/>
    <p:sldId id="314" r:id="rId54"/>
    <p:sldId id="318" r:id="rId55"/>
    <p:sldId id="319" r:id="rId56"/>
    <p:sldId id="320" r:id="rId57"/>
    <p:sldId id="321" r:id="rId58"/>
    <p:sldId id="323" r:id="rId59"/>
    <p:sldId id="325" r:id="rId60"/>
    <p:sldId id="326" r:id="rId61"/>
    <p:sldId id="327" r:id="rId62"/>
    <p:sldId id="329" r:id="rId63"/>
    <p:sldId id="330" r:id="rId64"/>
    <p:sldId id="331" r:id="rId65"/>
    <p:sldId id="332" r:id="rId66"/>
    <p:sldId id="373" r:id="rId67"/>
    <p:sldId id="374" r:id="rId68"/>
    <p:sldId id="333" r:id="rId69"/>
    <p:sldId id="335" r:id="rId70"/>
    <p:sldId id="336" r:id="rId71"/>
    <p:sldId id="337" r:id="rId72"/>
    <p:sldId id="339" r:id="rId73"/>
    <p:sldId id="341" r:id="rId74"/>
    <p:sldId id="396" r:id="rId75"/>
    <p:sldId id="338" r:id="rId76"/>
    <p:sldId id="342" r:id="rId77"/>
    <p:sldId id="343" r:id="rId78"/>
    <p:sldId id="322" r:id="rId79"/>
    <p:sldId id="344" r:id="rId80"/>
    <p:sldId id="345" r:id="rId81"/>
    <p:sldId id="350" r:id="rId82"/>
    <p:sldId id="351" r:id="rId83"/>
    <p:sldId id="352" r:id="rId84"/>
    <p:sldId id="397" r:id="rId85"/>
    <p:sldId id="353" r:id="rId86"/>
    <p:sldId id="354" r:id="rId87"/>
    <p:sldId id="355" r:id="rId88"/>
    <p:sldId id="356" r:id="rId89"/>
    <p:sldId id="358" r:id="rId90"/>
    <p:sldId id="359" r:id="rId91"/>
    <p:sldId id="362" r:id="rId92"/>
    <p:sldId id="363" r:id="rId93"/>
    <p:sldId id="364" r:id="rId94"/>
    <p:sldId id="365" r:id="rId95"/>
    <p:sldId id="384" r:id="rId96"/>
    <p:sldId id="367" r:id="rId97"/>
    <p:sldId id="368" r:id="rId98"/>
    <p:sldId id="369" r:id="rId99"/>
    <p:sldId id="370" r:id="rId100"/>
    <p:sldId id="376" r:id="rId101"/>
    <p:sldId id="385" r:id="rId102"/>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82" autoAdjust="0"/>
    <p:restoredTop sz="94660"/>
  </p:normalViewPr>
  <p:slideViewPr>
    <p:cSldViewPr>
      <p:cViewPr>
        <p:scale>
          <a:sx n="60" d="100"/>
          <a:sy n="60" d="100"/>
        </p:scale>
        <p:origin x="-1548" y="-324"/>
      </p:cViewPr>
      <p:guideLst>
        <p:guide orient="horz" pos="2160"/>
        <p:guide pos="2880"/>
      </p:guideLst>
    </p:cSldViewPr>
  </p:slideViewPr>
  <p:notesTextViewPr>
    <p:cViewPr>
      <p:scale>
        <a:sx n="100" d="100"/>
        <a:sy n="100" d="100"/>
      </p:scale>
      <p:origin x="0" y="0"/>
    </p:cViewPr>
  </p:notesTextViewPr>
  <p:sorterViewPr>
    <p:cViewPr>
      <p:scale>
        <a:sx n="170" d="100"/>
        <a:sy n="17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07" Type="http://schemas.openxmlformats.org/officeDocument/2006/relationships/theme" Target="theme/theme1.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slide" Target="slides/slide85.xml"/><Relationship Id="rId102" Type="http://schemas.openxmlformats.org/officeDocument/2006/relationships/slide" Target="slides/slide100.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slide" Target="slides/slide88.xml"/><Relationship Id="rId95" Type="http://schemas.openxmlformats.org/officeDocument/2006/relationships/slide" Target="slides/slide9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notesMaster" Target="notesMasters/notesMaster1.xml"/><Relationship Id="rId108"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811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dirty="0"/>
          </a:p>
        </p:txBody>
      </p:sp>
      <p:sp>
        <p:nvSpPr>
          <p:cNvPr id="218115"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fld id="{CEEED6B8-9243-492E-8487-FFBA6AD4C10D}" type="datetimeFigureOut">
              <a:rPr lang="en-US"/>
              <a:pPr>
                <a:defRPr/>
              </a:pPr>
              <a:t>3/21/2020</a:t>
            </a:fld>
            <a:endParaRPr lang="en-US" dirty="0"/>
          </a:p>
        </p:txBody>
      </p:sp>
      <p:sp>
        <p:nvSpPr>
          <p:cNvPr id="218116"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dirty="0"/>
          </a:p>
        </p:txBody>
      </p:sp>
      <p:sp>
        <p:nvSpPr>
          <p:cNvPr id="218117"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E38332B6-A602-496B-8CBF-2A01854A2521}" type="slidenum">
              <a:rPr lang="en-US"/>
              <a:pPr>
                <a:defRPr/>
              </a:pPr>
              <a:t>‹#›</a:t>
            </a:fld>
            <a:endParaRPr lang="en-US" dirty="0"/>
          </a:p>
        </p:txBody>
      </p:sp>
    </p:spTree>
    <p:extLst>
      <p:ext uri="{BB962C8B-B14F-4D97-AF65-F5344CB8AC3E}">
        <p14:creationId xmlns:p14="http://schemas.microsoft.com/office/powerpoint/2010/main" val="43365253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tif>
</file>

<file path=ppt/media/image11.tif>
</file>

<file path=ppt/media/image12.tif>
</file>

<file path=ppt/media/image2.jpeg>
</file>

<file path=ppt/media/image3.tif>
</file>

<file path=ppt/media/image4.png>
</file>

<file path=ppt/media/image5.png>
</file>

<file path=ppt/media/image6.png>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dirty="0"/>
          </a:p>
        </p:txBody>
      </p:sp>
      <p:sp>
        <p:nvSpPr>
          <p:cNvPr id="819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dirty="0"/>
          </a:p>
        </p:txBody>
      </p:sp>
      <p:sp>
        <p:nvSpPr>
          <p:cNvPr id="10342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819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dirty="0"/>
          </a:p>
        </p:txBody>
      </p:sp>
      <p:sp>
        <p:nvSpPr>
          <p:cNvPr id="819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09BA66BE-3FA0-485B-98BE-12DB53A270DF}" type="slidenum">
              <a:rPr lang="en-US"/>
              <a:pPr>
                <a:defRPr/>
              </a:pPr>
              <a:t>‹#›</a:t>
            </a:fld>
            <a:endParaRPr lang="en-US" dirty="0"/>
          </a:p>
        </p:txBody>
      </p:sp>
    </p:spTree>
    <p:extLst>
      <p:ext uri="{BB962C8B-B14F-4D97-AF65-F5344CB8AC3E}">
        <p14:creationId xmlns:p14="http://schemas.microsoft.com/office/powerpoint/2010/main" val="19455768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6504B3D-AF50-4689-A1AD-DD444A7BBFCC}" type="slidenum">
              <a:rPr lang="en-US" smtClean="0"/>
              <a:pPr/>
              <a:t>1</a:t>
            </a:fld>
            <a:endParaRPr lang="en-US" dirty="0" smtClean="0"/>
          </a:p>
        </p:txBody>
      </p:sp>
      <p:sp>
        <p:nvSpPr>
          <p:cNvPr id="104451"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3D5D44B7-C981-47EA-B3F0-210E65D593A3}" type="slidenum">
              <a:rPr lang="en-US" sz="1200"/>
              <a:pPr algn="r" eaLnBrk="1" hangingPunct="1"/>
              <a:t>1</a:t>
            </a:fld>
            <a:endParaRPr lang="en-US" sz="1200" dirty="0"/>
          </a:p>
        </p:txBody>
      </p:sp>
      <p:sp>
        <p:nvSpPr>
          <p:cNvPr id="104452"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E9EB688C-1126-45A0-BDF7-EF96473419AC}" type="slidenum">
              <a:rPr lang="en-US" sz="1200"/>
              <a:pPr algn="r" eaLnBrk="1" hangingPunct="1"/>
              <a:t>1</a:t>
            </a:fld>
            <a:endParaRPr lang="en-US" sz="1200" dirty="0"/>
          </a:p>
        </p:txBody>
      </p:sp>
      <p:sp>
        <p:nvSpPr>
          <p:cNvPr id="104453"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a:fld id="{118E5ECF-F8E7-4853-88E2-EBB8DC54B75F}" type="slidenum">
              <a:rPr lang="en-US" sz="1200"/>
              <a:pPr algn="r"/>
              <a:t>1</a:t>
            </a:fld>
            <a:endParaRPr lang="en-US" sz="1200" dirty="0"/>
          </a:p>
        </p:txBody>
      </p:sp>
      <p:sp>
        <p:nvSpPr>
          <p:cNvPr id="104454" name="Rectangle 2"/>
          <p:cNvSpPr>
            <a:spLocks noGrp="1" noRot="1" noChangeAspect="1" noChangeArrowheads="1" noTextEdit="1"/>
          </p:cNvSpPr>
          <p:nvPr>
            <p:ph type="sldImg"/>
          </p:nvPr>
        </p:nvSpPr>
        <p:spPr>
          <a:ln/>
        </p:spPr>
      </p:sp>
      <p:sp>
        <p:nvSpPr>
          <p:cNvPr id="1044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EC"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10</a:t>
            </a:fld>
            <a:endParaRPr lang="en-US" dirty="0"/>
          </a:p>
        </p:txBody>
      </p:sp>
    </p:spTree>
    <p:extLst>
      <p:ext uri="{BB962C8B-B14F-4D97-AF65-F5344CB8AC3E}">
        <p14:creationId xmlns:p14="http://schemas.microsoft.com/office/powerpoint/2010/main" val="1017564508"/>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100</a:t>
            </a:fld>
            <a:endParaRPr lang="en-US" dirty="0"/>
          </a:p>
        </p:txBody>
      </p:sp>
    </p:spTree>
    <p:extLst>
      <p:ext uri="{BB962C8B-B14F-4D97-AF65-F5344CB8AC3E}">
        <p14:creationId xmlns:p14="http://schemas.microsoft.com/office/powerpoint/2010/main" val="20931124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11</a:t>
            </a:fld>
            <a:endParaRPr lang="en-US" dirty="0"/>
          </a:p>
        </p:txBody>
      </p:sp>
    </p:spTree>
    <p:extLst>
      <p:ext uri="{BB962C8B-B14F-4D97-AF65-F5344CB8AC3E}">
        <p14:creationId xmlns:p14="http://schemas.microsoft.com/office/powerpoint/2010/main" val="41491435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12</a:t>
            </a:fld>
            <a:endParaRPr lang="en-US" dirty="0"/>
          </a:p>
        </p:txBody>
      </p:sp>
    </p:spTree>
    <p:extLst>
      <p:ext uri="{BB962C8B-B14F-4D97-AF65-F5344CB8AC3E}">
        <p14:creationId xmlns:p14="http://schemas.microsoft.com/office/powerpoint/2010/main" val="23376429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13</a:t>
            </a:fld>
            <a:endParaRPr lang="en-US" dirty="0"/>
          </a:p>
        </p:txBody>
      </p:sp>
    </p:spTree>
    <p:extLst>
      <p:ext uri="{BB962C8B-B14F-4D97-AF65-F5344CB8AC3E}">
        <p14:creationId xmlns:p14="http://schemas.microsoft.com/office/powerpoint/2010/main" val="31879285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14</a:t>
            </a:fld>
            <a:endParaRPr lang="en-US" dirty="0"/>
          </a:p>
        </p:txBody>
      </p:sp>
    </p:spTree>
    <p:extLst>
      <p:ext uri="{BB962C8B-B14F-4D97-AF65-F5344CB8AC3E}">
        <p14:creationId xmlns:p14="http://schemas.microsoft.com/office/powerpoint/2010/main" val="14719908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15</a:t>
            </a:fld>
            <a:endParaRPr lang="en-US" dirty="0"/>
          </a:p>
        </p:txBody>
      </p:sp>
    </p:spTree>
    <p:extLst>
      <p:ext uri="{BB962C8B-B14F-4D97-AF65-F5344CB8AC3E}">
        <p14:creationId xmlns:p14="http://schemas.microsoft.com/office/powerpoint/2010/main" val="2545223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16</a:t>
            </a:fld>
            <a:endParaRPr lang="en-US" dirty="0"/>
          </a:p>
        </p:txBody>
      </p:sp>
    </p:spTree>
    <p:extLst>
      <p:ext uri="{BB962C8B-B14F-4D97-AF65-F5344CB8AC3E}">
        <p14:creationId xmlns:p14="http://schemas.microsoft.com/office/powerpoint/2010/main" val="26186403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17</a:t>
            </a:fld>
            <a:endParaRPr lang="en-US" dirty="0"/>
          </a:p>
        </p:txBody>
      </p:sp>
    </p:spTree>
    <p:extLst>
      <p:ext uri="{BB962C8B-B14F-4D97-AF65-F5344CB8AC3E}">
        <p14:creationId xmlns:p14="http://schemas.microsoft.com/office/powerpoint/2010/main" val="78245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18</a:t>
            </a:fld>
            <a:endParaRPr lang="en-US" dirty="0"/>
          </a:p>
        </p:txBody>
      </p:sp>
    </p:spTree>
    <p:extLst>
      <p:ext uri="{BB962C8B-B14F-4D97-AF65-F5344CB8AC3E}">
        <p14:creationId xmlns:p14="http://schemas.microsoft.com/office/powerpoint/2010/main" val="1937285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19</a:t>
            </a:fld>
            <a:endParaRPr lang="en-US" dirty="0"/>
          </a:p>
        </p:txBody>
      </p:sp>
    </p:spTree>
    <p:extLst>
      <p:ext uri="{BB962C8B-B14F-4D97-AF65-F5344CB8AC3E}">
        <p14:creationId xmlns:p14="http://schemas.microsoft.com/office/powerpoint/2010/main" val="3901112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3EB150A-44C5-46A2-9C53-3B8D65FB0CDB}" type="slidenum">
              <a:rPr lang="en-US" smtClean="0"/>
              <a:pPr/>
              <a:t>2</a:t>
            </a:fld>
            <a:endParaRPr lang="en-US" dirty="0" smtClean="0"/>
          </a:p>
        </p:txBody>
      </p:sp>
      <p:sp>
        <p:nvSpPr>
          <p:cNvPr id="105475"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F513D57B-8FAF-4FA9-A9F5-8EA64A4F4191}" type="slidenum">
              <a:rPr lang="en-US" sz="1200"/>
              <a:pPr algn="r" eaLnBrk="1" hangingPunct="1"/>
              <a:t>2</a:t>
            </a:fld>
            <a:endParaRPr lang="en-US" sz="1200" dirty="0"/>
          </a:p>
        </p:txBody>
      </p:sp>
      <p:sp>
        <p:nvSpPr>
          <p:cNvPr id="105476"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9B6A7AC6-4F16-43DC-8716-D1E3D06D0A1F}" type="slidenum">
              <a:rPr lang="en-US" sz="1200"/>
              <a:pPr algn="r" eaLnBrk="1" hangingPunct="1"/>
              <a:t>2</a:t>
            </a:fld>
            <a:endParaRPr lang="en-US" sz="1200" dirty="0"/>
          </a:p>
        </p:txBody>
      </p:sp>
      <p:sp>
        <p:nvSpPr>
          <p:cNvPr id="105477" name="Rectangle 2"/>
          <p:cNvSpPr>
            <a:spLocks noGrp="1" noRot="1" noChangeAspect="1" noChangeArrowheads="1" noTextEdit="1"/>
          </p:cNvSpPr>
          <p:nvPr>
            <p:ph type="sldImg"/>
          </p:nvPr>
        </p:nvSpPr>
        <p:spPr>
          <a:ln/>
        </p:spPr>
      </p:sp>
      <p:sp>
        <p:nvSpPr>
          <p:cNvPr id="10547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CA" dirty="0"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20</a:t>
            </a:fld>
            <a:endParaRPr lang="en-US" dirty="0"/>
          </a:p>
        </p:txBody>
      </p:sp>
    </p:spTree>
    <p:extLst>
      <p:ext uri="{BB962C8B-B14F-4D97-AF65-F5344CB8AC3E}">
        <p14:creationId xmlns:p14="http://schemas.microsoft.com/office/powerpoint/2010/main" val="6783298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21</a:t>
            </a:fld>
            <a:endParaRPr lang="en-US" dirty="0"/>
          </a:p>
        </p:txBody>
      </p:sp>
    </p:spTree>
    <p:extLst>
      <p:ext uri="{BB962C8B-B14F-4D97-AF65-F5344CB8AC3E}">
        <p14:creationId xmlns:p14="http://schemas.microsoft.com/office/powerpoint/2010/main" val="3999774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22</a:t>
            </a:fld>
            <a:endParaRPr lang="en-US" dirty="0"/>
          </a:p>
        </p:txBody>
      </p:sp>
    </p:spTree>
    <p:extLst>
      <p:ext uri="{BB962C8B-B14F-4D97-AF65-F5344CB8AC3E}">
        <p14:creationId xmlns:p14="http://schemas.microsoft.com/office/powerpoint/2010/main" val="11558077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23</a:t>
            </a:fld>
            <a:endParaRPr lang="en-US" dirty="0"/>
          </a:p>
        </p:txBody>
      </p:sp>
    </p:spTree>
    <p:extLst>
      <p:ext uri="{BB962C8B-B14F-4D97-AF65-F5344CB8AC3E}">
        <p14:creationId xmlns:p14="http://schemas.microsoft.com/office/powerpoint/2010/main" val="14673523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24</a:t>
            </a:fld>
            <a:endParaRPr lang="en-US" dirty="0"/>
          </a:p>
        </p:txBody>
      </p:sp>
    </p:spTree>
    <p:extLst>
      <p:ext uri="{BB962C8B-B14F-4D97-AF65-F5344CB8AC3E}">
        <p14:creationId xmlns:p14="http://schemas.microsoft.com/office/powerpoint/2010/main" val="32912645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25</a:t>
            </a:fld>
            <a:endParaRPr lang="en-US" dirty="0"/>
          </a:p>
        </p:txBody>
      </p:sp>
    </p:spTree>
    <p:extLst>
      <p:ext uri="{BB962C8B-B14F-4D97-AF65-F5344CB8AC3E}">
        <p14:creationId xmlns:p14="http://schemas.microsoft.com/office/powerpoint/2010/main" val="4264014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26</a:t>
            </a:fld>
            <a:endParaRPr lang="en-US" dirty="0"/>
          </a:p>
        </p:txBody>
      </p:sp>
    </p:spTree>
    <p:extLst>
      <p:ext uri="{BB962C8B-B14F-4D97-AF65-F5344CB8AC3E}">
        <p14:creationId xmlns:p14="http://schemas.microsoft.com/office/powerpoint/2010/main" val="29936249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27</a:t>
            </a:fld>
            <a:endParaRPr lang="en-US" dirty="0"/>
          </a:p>
        </p:txBody>
      </p:sp>
    </p:spTree>
    <p:extLst>
      <p:ext uri="{BB962C8B-B14F-4D97-AF65-F5344CB8AC3E}">
        <p14:creationId xmlns:p14="http://schemas.microsoft.com/office/powerpoint/2010/main" val="37372902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28</a:t>
            </a:fld>
            <a:endParaRPr lang="en-US" dirty="0"/>
          </a:p>
        </p:txBody>
      </p:sp>
    </p:spTree>
    <p:extLst>
      <p:ext uri="{BB962C8B-B14F-4D97-AF65-F5344CB8AC3E}">
        <p14:creationId xmlns:p14="http://schemas.microsoft.com/office/powerpoint/2010/main" val="17449643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29</a:t>
            </a:fld>
            <a:endParaRPr lang="en-US" dirty="0"/>
          </a:p>
        </p:txBody>
      </p:sp>
    </p:spTree>
    <p:extLst>
      <p:ext uri="{BB962C8B-B14F-4D97-AF65-F5344CB8AC3E}">
        <p14:creationId xmlns:p14="http://schemas.microsoft.com/office/powerpoint/2010/main" val="494381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a:t>
            </a:fld>
            <a:endParaRPr lang="en-US" dirty="0"/>
          </a:p>
        </p:txBody>
      </p:sp>
    </p:spTree>
    <p:extLst>
      <p:ext uri="{BB962C8B-B14F-4D97-AF65-F5344CB8AC3E}">
        <p14:creationId xmlns:p14="http://schemas.microsoft.com/office/powerpoint/2010/main" val="35382992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30</a:t>
            </a:fld>
            <a:endParaRPr lang="en-US" dirty="0"/>
          </a:p>
        </p:txBody>
      </p:sp>
    </p:spTree>
    <p:extLst>
      <p:ext uri="{BB962C8B-B14F-4D97-AF65-F5344CB8AC3E}">
        <p14:creationId xmlns:p14="http://schemas.microsoft.com/office/powerpoint/2010/main" val="28191211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31</a:t>
            </a:fld>
            <a:endParaRPr lang="en-US" dirty="0"/>
          </a:p>
        </p:txBody>
      </p:sp>
    </p:spTree>
    <p:extLst>
      <p:ext uri="{BB962C8B-B14F-4D97-AF65-F5344CB8AC3E}">
        <p14:creationId xmlns:p14="http://schemas.microsoft.com/office/powerpoint/2010/main" val="38632272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32</a:t>
            </a:fld>
            <a:endParaRPr lang="en-US" dirty="0"/>
          </a:p>
        </p:txBody>
      </p:sp>
    </p:spTree>
    <p:extLst>
      <p:ext uri="{BB962C8B-B14F-4D97-AF65-F5344CB8AC3E}">
        <p14:creationId xmlns:p14="http://schemas.microsoft.com/office/powerpoint/2010/main" val="4290375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33</a:t>
            </a:fld>
            <a:endParaRPr lang="en-US" dirty="0"/>
          </a:p>
        </p:txBody>
      </p:sp>
    </p:spTree>
    <p:extLst>
      <p:ext uri="{BB962C8B-B14F-4D97-AF65-F5344CB8AC3E}">
        <p14:creationId xmlns:p14="http://schemas.microsoft.com/office/powerpoint/2010/main" val="39506301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34</a:t>
            </a:fld>
            <a:endParaRPr lang="en-US" dirty="0"/>
          </a:p>
        </p:txBody>
      </p:sp>
    </p:spTree>
    <p:extLst>
      <p:ext uri="{BB962C8B-B14F-4D97-AF65-F5344CB8AC3E}">
        <p14:creationId xmlns:p14="http://schemas.microsoft.com/office/powerpoint/2010/main" val="36790919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35</a:t>
            </a:fld>
            <a:endParaRPr lang="en-US" dirty="0"/>
          </a:p>
        </p:txBody>
      </p:sp>
    </p:spTree>
    <p:extLst>
      <p:ext uri="{BB962C8B-B14F-4D97-AF65-F5344CB8AC3E}">
        <p14:creationId xmlns:p14="http://schemas.microsoft.com/office/powerpoint/2010/main" val="34317416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36</a:t>
            </a:fld>
            <a:endParaRPr lang="en-US" dirty="0"/>
          </a:p>
        </p:txBody>
      </p:sp>
    </p:spTree>
    <p:extLst>
      <p:ext uri="{BB962C8B-B14F-4D97-AF65-F5344CB8AC3E}">
        <p14:creationId xmlns:p14="http://schemas.microsoft.com/office/powerpoint/2010/main" val="1612767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37</a:t>
            </a:fld>
            <a:endParaRPr lang="en-US" dirty="0"/>
          </a:p>
        </p:txBody>
      </p:sp>
    </p:spTree>
    <p:extLst>
      <p:ext uri="{BB962C8B-B14F-4D97-AF65-F5344CB8AC3E}">
        <p14:creationId xmlns:p14="http://schemas.microsoft.com/office/powerpoint/2010/main" val="39972089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38</a:t>
            </a:fld>
            <a:endParaRPr lang="en-US" dirty="0"/>
          </a:p>
        </p:txBody>
      </p:sp>
    </p:spTree>
    <p:extLst>
      <p:ext uri="{BB962C8B-B14F-4D97-AF65-F5344CB8AC3E}">
        <p14:creationId xmlns:p14="http://schemas.microsoft.com/office/powerpoint/2010/main" val="20838559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39</a:t>
            </a:fld>
            <a:endParaRPr lang="en-US" dirty="0"/>
          </a:p>
        </p:txBody>
      </p:sp>
    </p:spTree>
    <p:extLst>
      <p:ext uri="{BB962C8B-B14F-4D97-AF65-F5344CB8AC3E}">
        <p14:creationId xmlns:p14="http://schemas.microsoft.com/office/powerpoint/2010/main" val="1186265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a:t>
            </a:fld>
            <a:endParaRPr lang="en-US" dirty="0"/>
          </a:p>
        </p:txBody>
      </p:sp>
    </p:spTree>
    <p:extLst>
      <p:ext uri="{BB962C8B-B14F-4D97-AF65-F5344CB8AC3E}">
        <p14:creationId xmlns:p14="http://schemas.microsoft.com/office/powerpoint/2010/main" val="24775985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40</a:t>
            </a:fld>
            <a:endParaRPr lang="en-US" dirty="0"/>
          </a:p>
        </p:txBody>
      </p:sp>
    </p:spTree>
    <p:extLst>
      <p:ext uri="{BB962C8B-B14F-4D97-AF65-F5344CB8AC3E}">
        <p14:creationId xmlns:p14="http://schemas.microsoft.com/office/powerpoint/2010/main" val="27891847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41</a:t>
            </a:fld>
            <a:endParaRPr lang="en-US" dirty="0"/>
          </a:p>
        </p:txBody>
      </p:sp>
    </p:spTree>
    <p:extLst>
      <p:ext uri="{BB962C8B-B14F-4D97-AF65-F5344CB8AC3E}">
        <p14:creationId xmlns:p14="http://schemas.microsoft.com/office/powerpoint/2010/main" val="3438223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42</a:t>
            </a:fld>
            <a:endParaRPr lang="en-US" dirty="0"/>
          </a:p>
        </p:txBody>
      </p:sp>
    </p:spTree>
    <p:extLst>
      <p:ext uri="{BB962C8B-B14F-4D97-AF65-F5344CB8AC3E}">
        <p14:creationId xmlns:p14="http://schemas.microsoft.com/office/powerpoint/2010/main" val="24381820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43</a:t>
            </a:fld>
            <a:endParaRPr lang="en-US" dirty="0"/>
          </a:p>
        </p:txBody>
      </p:sp>
    </p:spTree>
    <p:extLst>
      <p:ext uri="{BB962C8B-B14F-4D97-AF65-F5344CB8AC3E}">
        <p14:creationId xmlns:p14="http://schemas.microsoft.com/office/powerpoint/2010/main" val="310169747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44</a:t>
            </a:fld>
            <a:endParaRPr lang="en-US" dirty="0"/>
          </a:p>
        </p:txBody>
      </p:sp>
    </p:spTree>
    <p:extLst>
      <p:ext uri="{BB962C8B-B14F-4D97-AF65-F5344CB8AC3E}">
        <p14:creationId xmlns:p14="http://schemas.microsoft.com/office/powerpoint/2010/main" val="31579883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45</a:t>
            </a:fld>
            <a:endParaRPr lang="en-US" dirty="0"/>
          </a:p>
        </p:txBody>
      </p:sp>
    </p:spTree>
    <p:extLst>
      <p:ext uri="{BB962C8B-B14F-4D97-AF65-F5344CB8AC3E}">
        <p14:creationId xmlns:p14="http://schemas.microsoft.com/office/powerpoint/2010/main" val="34838581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46</a:t>
            </a:fld>
            <a:endParaRPr lang="en-US" dirty="0"/>
          </a:p>
        </p:txBody>
      </p:sp>
    </p:spTree>
    <p:extLst>
      <p:ext uri="{BB962C8B-B14F-4D97-AF65-F5344CB8AC3E}">
        <p14:creationId xmlns:p14="http://schemas.microsoft.com/office/powerpoint/2010/main" val="4438545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47</a:t>
            </a:fld>
            <a:endParaRPr lang="en-US" dirty="0"/>
          </a:p>
        </p:txBody>
      </p:sp>
    </p:spTree>
    <p:extLst>
      <p:ext uri="{BB962C8B-B14F-4D97-AF65-F5344CB8AC3E}">
        <p14:creationId xmlns:p14="http://schemas.microsoft.com/office/powerpoint/2010/main" val="278733985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48</a:t>
            </a:fld>
            <a:endParaRPr lang="en-US" dirty="0"/>
          </a:p>
        </p:txBody>
      </p:sp>
    </p:spTree>
    <p:extLst>
      <p:ext uri="{BB962C8B-B14F-4D97-AF65-F5344CB8AC3E}">
        <p14:creationId xmlns:p14="http://schemas.microsoft.com/office/powerpoint/2010/main" val="15664632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49</a:t>
            </a:fld>
            <a:endParaRPr lang="en-US" dirty="0"/>
          </a:p>
        </p:txBody>
      </p:sp>
    </p:spTree>
    <p:extLst>
      <p:ext uri="{BB962C8B-B14F-4D97-AF65-F5344CB8AC3E}">
        <p14:creationId xmlns:p14="http://schemas.microsoft.com/office/powerpoint/2010/main" val="26147629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a:t>
            </a:fld>
            <a:endParaRPr lang="en-US" dirty="0"/>
          </a:p>
        </p:txBody>
      </p:sp>
    </p:spTree>
    <p:extLst>
      <p:ext uri="{BB962C8B-B14F-4D97-AF65-F5344CB8AC3E}">
        <p14:creationId xmlns:p14="http://schemas.microsoft.com/office/powerpoint/2010/main" val="88525662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50</a:t>
            </a:fld>
            <a:endParaRPr lang="en-US" dirty="0"/>
          </a:p>
        </p:txBody>
      </p:sp>
    </p:spTree>
    <p:extLst>
      <p:ext uri="{BB962C8B-B14F-4D97-AF65-F5344CB8AC3E}">
        <p14:creationId xmlns:p14="http://schemas.microsoft.com/office/powerpoint/2010/main" val="195764675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51</a:t>
            </a:fld>
            <a:endParaRPr lang="en-US" dirty="0"/>
          </a:p>
        </p:txBody>
      </p:sp>
    </p:spTree>
    <p:extLst>
      <p:ext uri="{BB962C8B-B14F-4D97-AF65-F5344CB8AC3E}">
        <p14:creationId xmlns:p14="http://schemas.microsoft.com/office/powerpoint/2010/main" val="1475690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52</a:t>
            </a:fld>
            <a:endParaRPr lang="en-US" dirty="0"/>
          </a:p>
        </p:txBody>
      </p:sp>
    </p:spTree>
    <p:extLst>
      <p:ext uri="{BB962C8B-B14F-4D97-AF65-F5344CB8AC3E}">
        <p14:creationId xmlns:p14="http://schemas.microsoft.com/office/powerpoint/2010/main" val="908222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53</a:t>
            </a:fld>
            <a:endParaRPr lang="en-US" dirty="0"/>
          </a:p>
        </p:txBody>
      </p:sp>
    </p:spTree>
    <p:extLst>
      <p:ext uri="{BB962C8B-B14F-4D97-AF65-F5344CB8AC3E}">
        <p14:creationId xmlns:p14="http://schemas.microsoft.com/office/powerpoint/2010/main" val="32107341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54</a:t>
            </a:fld>
            <a:endParaRPr lang="en-US" dirty="0"/>
          </a:p>
        </p:txBody>
      </p:sp>
    </p:spTree>
    <p:extLst>
      <p:ext uri="{BB962C8B-B14F-4D97-AF65-F5344CB8AC3E}">
        <p14:creationId xmlns:p14="http://schemas.microsoft.com/office/powerpoint/2010/main" val="237709536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55</a:t>
            </a:fld>
            <a:endParaRPr lang="en-US" dirty="0"/>
          </a:p>
        </p:txBody>
      </p:sp>
    </p:spTree>
    <p:extLst>
      <p:ext uri="{BB962C8B-B14F-4D97-AF65-F5344CB8AC3E}">
        <p14:creationId xmlns:p14="http://schemas.microsoft.com/office/powerpoint/2010/main" val="367066580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56</a:t>
            </a:fld>
            <a:endParaRPr lang="en-US" dirty="0"/>
          </a:p>
        </p:txBody>
      </p:sp>
    </p:spTree>
    <p:extLst>
      <p:ext uri="{BB962C8B-B14F-4D97-AF65-F5344CB8AC3E}">
        <p14:creationId xmlns:p14="http://schemas.microsoft.com/office/powerpoint/2010/main" val="352023215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57</a:t>
            </a:fld>
            <a:endParaRPr lang="en-US" dirty="0"/>
          </a:p>
        </p:txBody>
      </p:sp>
    </p:spTree>
    <p:extLst>
      <p:ext uri="{BB962C8B-B14F-4D97-AF65-F5344CB8AC3E}">
        <p14:creationId xmlns:p14="http://schemas.microsoft.com/office/powerpoint/2010/main" val="355990982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58</a:t>
            </a:fld>
            <a:endParaRPr lang="en-US" dirty="0"/>
          </a:p>
        </p:txBody>
      </p:sp>
    </p:spTree>
    <p:extLst>
      <p:ext uri="{BB962C8B-B14F-4D97-AF65-F5344CB8AC3E}">
        <p14:creationId xmlns:p14="http://schemas.microsoft.com/office/powerpoint/2010/main" val="341349486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59</a:t>
            </a:fld>
            <a:endParaRPr lang="en-US" dirty="0"/>
          </a:p>
        </p:txBody>
      </p:sp>
    </p:spTree>
    <p:extLst>
      <p:ext uri="{BB962C8B-B14F-4D97-AF65-F5344CB8AC3E}">
        <p14:creationId xmlns:p14="http://schemas.microsoft.com/office/powerpoint/2010/main" val="33472305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a:t>
            </a:fld>
            <a:endParaRPr lang="en-US" dirty="0"/>
          </a:p>
        </p:txBody>
      </p:sp>
    </p:spTree>
    <p:extLst>
      <p:ext uri="{BB962C8B-B14F-4D97-AF65-F5344CB8AC3E}">
        <p14:creationId xmlns:p14="http://schemas.microsoft.com/office/powerpoint/2010/main" val="24866606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60</a:t>
            </a:fld>
            <a:endParaRPr lang="en-US" dirty="0"/>
          </a:p>
        </p:txBody>
      </p:sp>
    </p:spTree>
    <p:extLst>
      <p:ext uri="{BB962C8B-B14F-4D97-AF65-F5344CB8AC3E}">
        <p14:creationId xmlns:p14="http://schemas.microsoft.com/office/powerpoint/2010/main" val="215359056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61</a:t>
            </a:fld>
            <a:endParaRPr lang="en-US" dirty="0"/>
          </a:p>
        </p:txBody>
      </p:sp>
    </p:spTree>
    <p:extLst>
      <p:ext uri="{BB962C8B-B14F-4D97-AF65-F5344CB8AC3E}">
        <p14:creationId xmlns:p14="http://schemas.microsoft.com/office/powerpoint/2010/main" val="61118553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62</a:t>
            </a:fld>
            <a:endParaRPr lang="en-US" dirty="0"/>
          </a:p>
        </p:txBody>
      </p:sp>
    </p:spTree>
    <p:extLst>
      <p:ext uri="{BB962C8B-B14F-4D97-AF65-F5344CB8AC3E}">
        <p14:creationId xmlns:p14="http://schemas.microsoft.com/office/powerpoint/2010/main" val="193332398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63</a:t>
            </a:fld>
            <a:endParaRPr lang="en-US" dirty="0"/>
          </a:p>
        </p:txBody>
      </p:sp>
    </p:spTree>
    <p:extLst>
      <p:ext uri="{BB962C8B-B14F-4D97-AF65-F5344CB8AC3E}">
        <p14:creationId xmlns:p14="http://schemas.microsoft.com/office/powerpoint/2010/main" val="70380152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64</a:t>
            </a:fld>
            <a:endParaRPr lang="en-US" dirty="0"/>
          </a:p>
        </p:txBody>
      </p:sp>
    </p:spTree>
    <p:extLst>
      <p:ext uri="{BB962C8B-B14F-4D97-AF65-F5344CB8AC3E}">
        <p14:creationId xmlns:p14="http://schemas.microsoft.com/office/powerpoint/2010/main" val="249872247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65</a:t>
            </a:fld>
            <a:endParaRPr lang="en-US" dirty="0"/>
          </a:p>
        </p:txBody>
      </p:sp>
    </p:spTree>
    <p:extLst>
      <p:ext uri="{BB962C8B-B14F-4D97-AF65-F5344CB8AC3E}">
        <p14:creationId xmlns:p14="http://schemas.microsoft.com/office/powerpoint/2010/main" val="289649689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66</a:t>
            </a:fld>
            <a:endParaRPr lang="en-US" dirty="0"/>
          </a:p>
        </p:txBody>
      </p:sp>
    </p:spTree>
    <p:extLst>
      <p:ext uri="{BB962C8B-B14F-4D97-AF65-F5344CB8AC3E}">
        <p14:creationId xmlns:p14="http://schemas.microsoft.com/office/powerpoint/2010/main" val="50483867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67</a:t>
            </a:fld>
            <a:endParaRPr lang="en-US" dirty="0"/>
          </a:p>
        </p:txBody>
      </p:sp>
    </p:spTree>
    <p:extLst>
      <p:ext uri="{BB962C8B-B14F-4D97-AF65-F5344CB8AC3E}">
        <p14:creationId xmlns:p14="http://schemas.microsoft.com/office/powerpoint/2010/main" val="381853366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68</a:t>
            </a:fld>
            <a:endParaRPr lang="en-US" dirty="0"/>
          </a:p>
        </p:txBody>
      </p:sp>
    </p:spTree>
    <p:extLst>
      <p:ext uri="{BB962C8B-B14F-4D97-AF65-F5344CB8AC3E}">
        <p14:creationId xmlns:p14="http://schemas.microsoft.com/office/powerpoint/2010/main" val="173985357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69</a:t>
            </a:fld>
            <a:endParaRPr lang="en-US" dirty="0"/>
          </a:p>
        </p:txBody>
      </p:sp>
    </p:spTree>
    <p:extLst>
      <p:ext uri="{BB962C8B-B14F-4D97-AF65-F5344CB8AC3E}">
        <p14:creationId xmlns:p14="http://schemas.microsoft.com/office/powerpoint/2010/main" val="3874701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a:t>
            </a:fld>
            <a:endParaRPr lang="en-US" dirty="0"/>
          </a:p>
        </p:txBody>
      </p:sp>
    </p:spTree>
    <p:extLst>
      <p:ext uri="{BB962C8B-B14F-4D97-AF65-F5344CB8AC3E}">
        <p14:creationId xmlns:p14="http://schemas.microsoft.com/office/powerpoint/2010/main" val="36845093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70</a:t>
            </a:fld>
            <a:endParaRPr lang="en-US" dirty="0"/>
          </a:p>
        </p:txBody>
      </p:sp>
    </p:spTree>
    <p:extLst>
      <p:ext uri="{BB962C8B-B14F-4D97-AF65-F5344CB8AC3E}">
        <p14:creationId xmlns:p14="http://schemas.microsoft.com/office/powerpoint/2010/main" val="257961528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71</a:t>
            </a:fld>
            <a:endParaRPr lang="en-US" dirty="0"/>
          </a:p>
        </p:txBody>
      </p:sp>
    </p:spTree>
    <p:extLst>
      <p:ext uri="{BB962C8B-B14F-4D97-AF65-F5344CB8AC3E}">
        <p14:creationId xmlns:p14="http://schemas.microsoft.com/office/powerpoint/2010/main" val="158624633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72</a:t>
            </a:fld>
            <a:endParaRPr lang="en-US" dirty="0"/>
          </a:p>
        </p:txBody>
      </p:sp>
    </p:spTree>
    <p:extLst>
      <p:ext uri="{BB962C8B-B14F-4D97-AF65-F5344CB8AC3E}">
        <p14:creationId xmlns:p14="http://schemas.microsoft.com/office/powerpoint/2010/main" val="19620636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73</a:t>
            </a:fld>
            <a:endParaRPr lang="en-US" dirty="0"/>
          </a:p>
        </p:txBody>
      </p:sp>
    </p:spTree>
    <p:extLst>
      <p:ext uri="{BB962C8B-B14F-4D97-AF65-F5344CB8AC3E}">
        <p14:creationId xmlns:p14="http://schemas.microsoft.com/office/powerpoint/2010/main" val="345308245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74</a:t>
            </a:fld>
            <a:endParaRPr lang="en-US" dirty="0"/>
          </a:p>
        </p:txBody>
      </p:sp>
    </p:spTree>
    <p:extLst>
      <p:ext uri="{BB962C8B-B14F-4D97-AF65-F5344CB8AC3E}">
        <p14:creationId xmlns:p14="http://schemas.microsoft.com/office/powerpoint/2010/main" val="369335445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75</a:t>
            </a:fld>
            <a:endParaRPr lang="en-US" dirty="0"/>
          </a:p>
        </p:txBody>
      </p:sp>
    </p:spTree>
    <p:extLst>
      <p:ext uri="{BB962C8B-B14F-4D97-AF65-F5344CB8AC3E}">
        <p14:creationId xmlns:p14="http://schemas.microsoft.com/office/powerpoint/2010/main" val="393082188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76</a:t>
            </a:fld>
            <a:endParaRPr lang="en-US" dirty="0"/>
          </a:p>
        </p:txBody>
      </p:sp>
    </p:spTree>
    <p:extLst>
      <p:ext uri="{BB962C8B-B14F-4D97-AF65-F5344CB8AC3E}">
        <p14:creationId xmlns:p14="http://schemas.microsoft.com/office/powerpoint/2010/main" val="76275114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77</a:t>
            </a:fld>
            <a:endParaRPr lang="en-US" dirty="0"/>
          </a:p>
        </p:txBody>
      </p:sp>
    </p:spTree>
    <p:extLst>
      <p:ext uri="{BB962C8B-B14F-4D97-AF65-F5344CB8AC3E}">
        <p14:creationId xmlns:p14="http://schemas.microsoft.com/office/powerpoint/2010/main" val="280453538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78</a:t>
            </a:fld>
            <a:endParaRPr lang="en-US" dirty="0"/>
          </a:p>
        </p:txBody>
      </p:sp>
    </p:spTree>
    <p:extLst>
      <p:ext uri="{BB962C8B-B14F-4D97-AF65-F5344CB8AC3E}">
        <p14:creationId xmlns:p14="http://schemas.microsoft.com/office/powerpoint/2010/main" val="156159923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79</a:t>
            </a:fld>
            <a:endParaRPr lang="en-US" dirty="0"/>
          </a:p>
        </p:txBody>
      </p:sp>
    </p:spTree>
    <p:extLst>
      <p:ext uri="{BB962C8B-B14F-4D97-AF65-F5344CB8AC3E}">
        <p14:creationId xmlns:p14="http://schemas.microsoft.com/office/powerpoint/2010/main" val="28147975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a:t>
            </a:fld>
            <a:endParaRPr lang="en-US" dirty="0"/>
          </a:p>
        </p:txBody>
      </p:sp>
    </p:spTree>
    <p:extLst>
      <p:ext uri="{BB962C8B-B14F-4D97-AF65-F5344CB8AC3E}">
        <p14:creationId xmlns:p14="http://schemas.microsoft.com/office/powerpoint/2010/main" val="123802173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80</a:t>
            </a:fld>
            <a:endParaRPr lang="en-US" dirty="0"/>
          </a:p>
        </p:txBody>
      </p:sp>
    </p:spTree>
    <p:extLst>
      <p:ext uri="{BB962C8B-B14F-4D97-AF65-F5344CB8AC3E}">
        <p14:creationId xmlns:p14="http://schemas.microsoft.com/office/powerpoint/2010/main" val="326200392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81</a:t>
            </a:fld>
            <a:endParaRPr lang="en-US" dirty="0"/>
          </a:p>
        </p:txBody>
      </p:sp>
    </p:spTree>
    <p:extLst>
      <p:ext uri="{BB962C8B-B14F-4D97-AF65-F5344CB8AC3E}">
        <p14:creationId xmlns:p14="http://schemas.microsoft.com/office/powerpoint/2010/main" val="9005835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82</a:t>
            </a:fld>
            <a:endParaRPr lang="en-US" dirty="0"/>
          </a:p>
        </p:txBody>
      </p:sp>
    </p:spTree>
    <p:extLst>
      <p:ext uri="{BB962C8B-B14F-4D97-AF65-F5344CB8AC3E}">
        <p14:creationId xmlns:p14="http://schemas.microsoft.com/office/powerpoint/2010/main" val="354748261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83</a:t>
            </a:fld>
            <a:endParaRPr lang="en-US" dirty="0"/>
          </a:p>
        </p:txBody>
      </p:sp>
    </p:spTree>
    <p:extLst>
      <p:ext uri="{BB962C8B-B14F-4D97-AF65-F5344CB8AC3E}">
        <p14:creationId xmlns:p14="http://schemas.microsoft.com/office/powerpoint/2010/main" val="122986135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84</a:t>
            </a:fld>
            <a:endParaRPr lang="en-US" dirty="0"/>
          </a:p>
        </p:txBody>
      </p:sp>
    </p:spTree>
    <p:extLst>
      <p:ext uri="{BB962C8B-B14F-4D97-AF65-F5344CB8AC3E}">
        <p14:creationId xmlns:p14="http://schemas.microsoft.com/office/powerpoint/2010/main" val="82146277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85</a:t>
            </a:fld>
            <a:endParaRPr lang="en-US" dirty="0"/>
          </a:p>
        </p:txBody>
      </p:sp>
    </p:spTree>
    <p:extLst>
      <p:ext uri="{BB962C8B-B14F-4D97-AF65-F5344CB8AC3E}">
        <p14:creationId xmlns:p14="http://schemas.microsoft.com/office/powerpoint/2010/main" val="189996039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86</a:t>
            </a:fld>
            <a:endParaRPr lang="en-US" dirty="0"/>
          </a:p>
        </p:txBody>
      </p:sp>
    </p:spTree>
    <p:extLst>
      <p:ext uri="{BB962C8B-B14F-4D97-AF65-F5344CB8AC3E}">
        <p14:creationId xmlns:p14="http://schemas.microsoft.com/office/powerpoint/2010/main" val="175131636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87</a:t>
            </a:fld>
            <a:endParaRPr lang="en-US" dirty="0"/>
          </a:p>
        </p:txBody>
      </p:sp>
    </p:spTree>
    <p:extLst>
      <p:ext uri="{BB962C8B-B14F-4D97-AF65-F5344CB8AC3E}">
        <p14:creationId xmlns:p14="http://schemas.microsoft.com/office/powerpoint/2010/main" val="54879154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88</a:t>
            </a:fld>
            <a:endParaRPr lang="en-US" dirty="0"/>
          </a:p>
        </p:txBody>
      </p:sp>
    </p:spTree>
    <p:extLst>
      <p:ext uri="{BB962C8B-B14F-4D97-AF65-F5344CB8AC3E}">
        <p14:creationId xmlns:p14="http://schemas.microsoft.com/office/powerpoint/2010/main" val="4094762342"/>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89</a:t>
            </a:fld>
            <a:endParaRPr lang="en-US" dirty="0"/>
          </a:p>
        </p:txBody>
      </p:sp>
    </p:spTree>
    <p:extLst>
      <p:ext uri="{BB962C8B-B14F-4D97-AF65-F5344CB8AC3E}">
        <p14:creationId xmlns:p14="http://schemas.microsoft.com/office/powerpoint/2010/main" val="23603126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a:t>
            </a:fld>
            <a:endParaRPr lang="en-US" dirty="0"/>
          </a:p>
        </p:txBody>
      </p:sp>
    </p:spTree>
    <p:extLst>
      <p:ext uri="{BB962C8B-B14F-4D97-AF65-F5344CB8AC3E}">
        <p14:creationId xmlns:p14="http://schemas.microsoft.com/office/powerpoint/2010/main" val="57230199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90</a:t>
            </a:fld>
            <a:endParaRPr lang="en-US" dirty="0"/>
          </a:p>
        </p:txBody>
      </p:sp>
    </p:spTree>
    <p:extLst>
      <p:ext uri="{BB962C8B-B14F-4D97-AF65-F5344CB8AC3E}">
        <p14:creationId xmlns:p14="http://schemas.microsoft.com/office/powerpoint/2010/main" val="303383607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91</a:t>
            </a:fld>
            <a:endParaRPr lang="en-US" dirty="0"/>
          </a:p>
        </p:txBody>
      </p:sp>
    </p:spTree>
    <p:extLst>
      <p:ext uri="{BB962C8B-B14F-4D97-AF65-F5344CB8AC3E}">
        <p14:creationId xmlns:p14="http://schemas.microsoft.com/office/powerpoint/2010/main" val="352367291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92</a:t>
            </a:fld>
            <a:endParaRPr lang="en-US" dirty="0"/>
          </a:p>
        </p:txBody>
      </p:sp>
    </p:spTree>
    <p:extLst>
      <p:ext uri="{BB962C8B-B14F-4D97-AF65-F5344CB8AC3E}">
        <p14:creationId xmlns:p14="http://schemas.microsoft.com/office/powerpoint/2010/main" val="261400111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93</a:t>
            </a:fld>
            <a:endParaRPr lang="en-US" dirty="0"/>
          </a:p>
        </p:txBody>
      </p:sp>
    </p:spTree>
    <p:extLst>
      <p:ext uri="{BB962C8B-B14F-4D97-AF65-F5344CB8AC3E}">
        <p14:creationId xmlns:p14="http://schemas.microsoft.com/office/powerpoint/2010/main" val="423464934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94</a:t>
            </a:fld>
            <a:endParaRPr lang="en-US" dirty="0"/>
          </a:p>
        </p:txBody>
      </p:sp>
    </p:spTree>
    <p:extLst>
      <p:ext uri="{BB962C8B-B14F-4D97-AF65-F5344CB8AC3E}">
        <p14:creationId xmlns:p14="http://schemas.microsoft.com/office/powerpoint/2010/main" val="4106015505"/>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95</a:t>
            </a:fld>
            <a:endParaRPr lang="en-US" dirty="0"/>
          </a:p>
        </p:txBody>
      </p:sp>
    </p:spTree>
    <p:extLst>
      <p:ext uri="{BB962C8B-B14F-4D97-AF65-F5344CB8AC3E}">
        <p14:creationId xmlns:p14="http://schemas.microsoft.com/office/powerpoint/2010/main" val="1279969974"/>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96</a:t>
            </a:fld>
            <a:endParaRPr lang="en-US" dirty="0"/>
          </a:p>
        </p:txBody>
      </p:sp>
    </p:spTree>
    <p:extLst>
      <p:ext uri="{BB962C8B-B14F-4D97-AF65-F5344CB8AC3E}">
        <p14:creationId xmlns:p14="http://schemas.microsoft.com/office/powerpoint/2010/main" val="328454462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97</a:t>
            </a:fld>
            <a:endParaRPr lang="en-US" dirty="0"/>
          </a:p>
        </p:txBody>
      </p:sp>
    </p:spTree>
    <p:extLst>
      <p:ext uri="{BB962C8B-B14F-4D97-AF65-F5344CB8AC3E}">
        <p14:creationId xmlns:p14="http://schemas.microsoft.com/office/powerpoint/2010/main" val="24540120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98</a:t>
            </a:fld>
            <a:endParaRPr lang="en-US" dirty="0"/>
          </a:p>
        </p:txBody>
      </p:sp>
    </p:spTree>
    <p:extLst>
      <p:ext uri="{BB962C8B-B14F-4D97-AF65-F5344CB8AC3E}">
        <p14:creationId xmlns:p14="http://schemas.microsoft.com/office/powerpoint/2010/main" val="3245273223"/>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9BA66BE-3FA0-485B-98BE-12DB53A270DF}" type="slidenum">
              <a:rPr lang="en-US" smtClean="0"/>
              <a:pPr>
                <a:defRPr/>
              </a:pPr>
              <a:t>99</a:t>
            </a:fld>
            <a:endParaRPr lang="en-US" dirty="0"/>
          </a:p>
        </p:txBody>
      </p:sp>
    </p:spTree>
    <p:extLst>
      <p:ext uri="{BB962C8B-B14F-4D97-AF65-F5344CB8AC3E}">
        <p14:creationId xmlns:p14="http://schemas.microsoft.com/office/powerpoint/2010/main" val="1168196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6"/>
          <p:cNvSpPr>
            <a:spLocks noGrp="1" noChangeArrowheads="1"/>
          </p:cNvSpPr>
          <p:nvPr>
            <p:ph type="sldNum" sz="quarter" idx="11"/>
          </p:nvPr>
        </p:nvSpPr>
        <p:spPr>
          <a:ln/>
        </p:spPr>
        <p:txBody>
          <a:bodyPr/>
          <a:lstStyle>
            <a:lvl1pPr>
              <a:defRPr/>
            </a:lvl1pPr>
          </a:lstStyle>
          <a:p>
            <a:pPr>
              <a:defRPr/>
            </a:pPr>
            <a:fld id="{29CB27CB-CB4E-40C8-BD0C-38C4DE4AD759}" type="slidenum">
              <a:rPr lang="en-US"/>
              <a:pPr>
                <a:defRPr/>
              </a:pPr>
              <a:t>‹#›</a:t>
            </a:fld>
            <a:endParaRPr lang="en-US" dirty="0"/>
          </a:p>
        </p:txBody>
      </p:sp>
    </p:spTree>
    <p:extLst>
      <p:ext uri="{BB962C8B-B14F-4D97-AF65-F5344CB8AC3E}">
        <p14:creationId xmlns:p14="http://schemas.microsoft.com/office/powerpoint/2010/main" val="26982551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6"/>
          <p:cNvSpPr>
            <a:spLocks noGrp="1" noChangeArrowheads="1"/>
          </p:cNvSpPr>
          <p:nvPr>
            <p:ph type="sldNum" sz="quarter" idx="11"/>
          </p:nvPr>
        </p:nvSpPr>
        <p:spPr>
          <a:ln/>
        </p:spPr>
        <p:txBody>
          <a:bodyPr/>
          <a:lstStyle>
            <a:lvl1pPr>
              <a:defRPr/>
            </a:lvl1pPr>
          </a:lstStyle>
          <a:p>
            <a:pPr>
              <a:defRPr/>
            </a:pPr>
            <a:fld id="{A8527B9F-CDCB-46A4-9681-91C0768008A1}" type="slidenum">
              <a:rPr lang="en-US"/>
              <a:pPr>
                <a:defRPr/>
              </a:pPr>
              <a:t>‹#›</a:t>
            </a:fld>
            <a:endParaRPr lang="en-US" dirty="0"/>
          </a:p>
        </p:txBody>
      </p:sp>
    </p:spTree>
    <p:extLst>
      <p:ext uri="{BB962C8B-B14F-4D97-AF65-F5344CB8AC3E}">
        <p14:creationId xmlns:p14="http://schemas.microsoft.com/office/powerpoint/2010/main" val="1282356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6"/>
          <p:cNvSpPr>
            <a:spLocks noGrp="1" noChangeArrowheads="1"/>
          </p:cNvSpPr>
          <p:nvPr>
            <p:ph type="sldNum" sz="quarter" idx="11"/>
          </p:nvPr>
        </p:nvSpPr>
        <p:spPr>
          <a:ln/>
        </p:spPr>
        <p:txBody>
          <a:bodyPr/>
          <a:lstStyle>
            <a:lvl1pPr>
              <a:defRPr/>
            </a:lvl1pPr>
          </a:lstStyle>
          <a:p>
            <a:pPr>
              <a:defRPr/>
            </a:pPr>
            <a:fld id="{C430A6FE-18A7-4CE3-AE81-568A95FC964E}" type="slidenum">
              <a:rPr lang="en-US"/>
              <a:pPr>
                <a:defRPr/>
              </a:pPr>
              <a:t>‹#›</a:t>
            </a:fld>
            <a:endParaRPr lang="en-US" dirty="0"/>
          </a:p>
        </p:txBody>
      </p:sp>
    </p:spTree>
    <p:extLst>
      <p:ext uri="{BB962C8B-B14F-4D97-AF65-F5344CB8AC3E}">
        <p14:creationId xmlns:p14="http://schemas.microsoft.com/office/powerpoint/2010/main" val="268101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4" name="Rectangle 6"/>
          <p:cNvSpPr>
            <a:spLocks noGrp="1" noChangeArrowheads="1"/>
          </p:cNvSpPr>
          <p:nvPr>
            <p:ph type="sldNum" sz="quarter" idx="11"/>
          </p:nvPr>
        </p:nvSpPr>
        <p:spPr>
          <a:ln/>
        </p:spPr>
        <p:txBody>
          <a:bodyPr/>
          <a:lstStyle>
            <a:lvl1pPr>
              <a:defRPr/>
            </a:lvl1pPr>
          </a:lstStyle>
          <a:p>
            <a:pPr>
              <a:defRPr/>
            </a:pPr>
            <a:fld id="{20019174-1746-4E84-9116-CA05C87C570B}" type="slidenum">
              <a:rPr lang="en-US"/>
              <a:pPr>
                <a:defRPr/>
              </a:pPr>
              <a:t>‹#›</a:t>
            </a:fld>
            <a:endParaRPr lang="en-US" dirty="0"/>
          </a:p>
        </p:txBody>
      </p:sp>
    </p:spTree>
    <p:extLst>
      <p:ext uri="{BB962C8B-B14F-4D97-AF65-F5344CB8AC3E}">
        <p14:creationId xmlns:p14="http://schemas.microsoft.com/office/powerpoint/2010/main" val="4725501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4"/>
          <p:cNvSpPr>
            <a:spLocks noGrp="1" noChangeArrowheads="1"/>
          </p:cNvSpPr>
          <p:nvPr>
            <p:ph type="sldNum" sz="quarter" idx="11"/>
          </p:nvPr>
        </p:nvSpPr>
        <p:spPr>
          <a:ln/>
        </p:spPr>
        <p:txBody>
          <a:bodyPr/>
          <a:lstStyle>
            <a:lvl1pPr>
              <a:defRPr/>
            </a:lvl1pPr>
          </a:lstStyle>
          <a:p>
            <a:pPr>
              <a:defRPr/>
            </a:pPr>
            <a:fld id="{4C7603F8-3371-447F-9D89-D8113FCA7A5B}" type="slidenum">
              <a:rPr lang="en-US"/>
              <a:pPr>
                <a:defRPr/>
              </a:pPr>
              <a:t>‹#›</a:t>
            </a:fld>
            <a:endParaRPr lang="en-US" dirty="0"/>
          </a:p>
        </p:txBody>
      </p:sp>
    </p:spTree>
    <p:extLst>
      <p:ext uri="{BB962C8B-B14F-4D97-AF65-F5344CB8AC3E}">
        <p14:creationId xmlns:p14="http://schemas.microsoft.com/office/powerpoint/2010/main" val="24327839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4"/>
          <p:cNvSpPr>
            <a:spLocks noGrp="1" noChangeArrowheads="1"/>
          </p:cNvSpPr>
          <p:nvPr>
            <p:ph type="sldNum" sz="quarter" idx="11"/>
          </p:nvPr>
        </p:nvSpPr>
        <p:spPr>
          <a:ln/>
        </p:spPr>
        <p:txBody>
          <a:bodyPr/>
          <a:lstStyle>
            <a:lvl1pPr>
              <a:defRPr/>
            </a:lvl1pPr>
          </a:lstStyle>
          <a:p>
            <a:pPr>
              <a:defRPr/>
            </a:pPr>
            <a:fld id="{DDE283E4-C664-4E1D-99D3-972A55530BF6}" type="slidenum">
              <a:rPr lang="en-US"/>
              <a:pPr>
                <a:defRPr/>
              </a:pPr>
              <a:t>‹#›</a:t>
            </a:fld>
            <a:endParaRPr lang="en-US" dirty="0"/>
          </a:p>
        </p:txBody>
      </p:sp>
    </p:spTree>
    <p:extLst>
      <p:ext uri="{BB962C8B-B14F-4D97-AF65-F5344CB8AC3E}">
        <p14:creationId xmlns:p14="http://schemas.microsoft.com/office/powerpoint/2010/main" val="9459753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4"/>
          <p:cNvSpPr>
            <a:spLocks noGrp="1" noChangeArrowheads="1"/>
          </p:cNvSpPr>
          <p:nvPr>
            <p:ph type="sldNum" sz="quarter" idx="11"/>
          </p:nvPr>
        </p:nvSpPr>
        <p:spPr>
          <a:ln/>
        </p:spPr>
        <p:txBody>
          <a:bodyPr/>
          <a:lstStyle>
            <a:lvl1pPr>
              <a:defRPr/>
            </a:lvl1pPr>
          </a:lstStyle>
          <a:p>
            <a:pPr>
              <a:defRPr/>
            </a:pPr>
            <a:fld id="{B08C8D14-1FFB-4A18-8622-B0697EEC520F}" type="slidenum">
              <a:rPr lang="en-US"/>
              <a:pPr>
                <a:defRPr/>
              </a:pPr>
              <a:t>‹#›</a:t>
            </a:fld>
            <a:endParaRPr lang="en-US" dirty="0"/>
          </a:p>
        </p:txBody>
      </p:sp>
    </p:spTree>
    <p:extLst>
      <p:ext uri="{BB962C8B-B14F-4D97-AF65-F5344CB8AC3E}">
        <p14:creationId xmlns:p14="http://schemas.microsoft.com/office/powerpoint/2010/main" val="28743931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334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6" name="Rectangle 5"/>
          <p:cNvSpPr>
            <a:spLocks noGrp="1" noChangeArrowheads="1"/>
          </p:cNvSpPr>
          <p:nvPr>
            <p:ph type="sldNum" sz="quarter" idx="11"/>
          </p:nvPr>
        </p:nvSpPr>
        <p:spPr>
          <a:ln/>
        </p:spPr>
        <p:txBody>
          <a:bodyPr/>
          <a:lstStyle>
            <a:lvl1pPr>
              <a:defRPr/>
            </a:lvl1pPr>
          </a:lstStyle>
          <a:p>
            <a:pPr>
              <a:defRPr/>
            </a:pPr>
            <a:fld id="{93C28915-252D-47AB-832B-D1D422A1CBC4}" type="slidenum">
              <a:rPr lang="en-US"/>
              <a:pPr>
                <a:defRPr/>
              </a:pPr>
              <a:t>‹#›</a:t>
            </a:fld>
            <a:endParaRPr lang="en-US" dirty="0"/>
          </a:p>
        </p:txBody>
      </p:sp>
    </p:spTree>
    <p:extLst>
      <p:ext uri="{BB962C8B-B14F-4D97-AF65-F5344CB8AC3E}">
        <p14:creationId xmlns:p14="http://schemas.microsoft.com/office/powerpoint/2010/main" val="25214649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8" name="Rectangle 7"/>
          <p:cNvSpPr>
            <a:spLocks noGrp="1" noChangeArrowheads="1"/>
          </p:cNvSpPr>
          <p:nvPr>
            <p:ph type="sldNum" sz="quarter" idx="11"/>
          </p:nvPr>
        </p:nvSpPr>
        <p:spPr>
          <a:ln/>
        </p:spPr>
        <p:txBody>
          <a:bodyPr/>
          <a:lstStyle>
            <a:lvl1pPr>
              <a:defRPr/>
            </a:lvl1pPr>
          </a:lstStyle>
          <a:p>
            <a:pPr>
              <a:defRPr/>
            </a:pPr>
            <a:fld id="{AA7FDD33-BB50-4C0B-9486-711D901326EE}" type="slidenum">
              <a:rPr lang="en-US"/>
              <a:pPr>
                <a:defRPr/>
              </a:pPr>
              <a:t>‹#›</a:t>
            </a:fld>
            <a:endParaRPr lang="en-US" dirty="0"/>
          </a:p>
        </p:txBody>
      </p:sp>
    </p:spTree>
    <p:extLst>
      <p:ext uri="{BB962C8B-B14F-4D97-AF65-F5344CB8AC3E}">
        <p14:creationId xmlns:p14="http://schemas.microsoft.com/office/powerpoint/2010/main" val="36223052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2"/>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4" name="Rectangle 3"/>
          <p:cNvSpPr>
            <a:spLocks noGrp="1" noChangeArrowheads="1"/>
          </p:cNvSpPr>
          <p:nvPr>
            <p:ph type="sldNum" sz="quarter" idx="11"/>
          </p:nvPr>
        </p:nvSpPr>
        <p:spPr>
          <a:ln/>
        </p:spPr>
        <p:txBody>
          <a:bodyPr/>
          <a:lstStyle>
            <a:lvl1pPr>
              <a:defRPr/>
            </a:lvl1pPr>
          </a:lstStyle>
          <a:p>
            <a:pPr>
              <a:defRPr/>
            </a:pPr>
            <a:fld id="{9BA995BA-C6B6-454C-A9A3-6E5D9637D203}" type="slidenum">
              <a:rPr lang="en-US"/>
              <a:pPr>
                <a:defRPr/>
              </a:pPr>
              <a:t>‹#›</a:t>
            </a:fld>
            <a:endParaRPr lang="en-US" dirty="0"/>
          </a:p>
        </p:txBody>
      </p:sp>
    </p:spTree>
    <p:extLst>
      <p:ext uri="{BB962C8B-B14F-4D97-AF65-F5344CB8AC3E}">
        <p14:creationId xmlns:p14="http://schemas.microsoft.com/office/powerpoint/2010/main" val="34295186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3" name="Rectangle 2"/>
          <p:cNvSpPr>
            <a:spLocks noGrp="1" noChangeArrowheads="1"/>
          </p:cNvSpPr>
          <p:nvPr>
            <p:ph type="sldNum" sz="quarter" idx="11"/>
          </p:nvPr>
        </p:nvSpPr>
        <p:spPr>
          <a:ln/>
        </p:spPr>
        <p:txBody>
          <a:bodyPr/>
          <a:lstStyle>
            <a:lvl1pPr>
              <a:defRPr/>
            </a:lvl1pPr>
          </a:lstStyle>
          <a:p>
            <a:pPr>
              <a:defRPr/>
            </a:pPr>
            <a:fld id="{09AF73ED-386F-47F0-9469-0E880715A7B6}" type="slidenum">
              <a:rPr lang="en-US"/>
              <a:pPr>
                <a:defRPr/>
              </a:pPr>
              <a:t>‹#›</a:t>
            </a:fld>
            <a:endParaRPr lang="en-US" dirty="0"/>
          </a:p>
        </p:txBody>
      </p:sp>
    </p:spTree>
    <p:extLst>
      <p:ext uri="{BB962C8B-B14F-4D97-AF65-F5344CB8AC3E}">
        <p14:creationId xmlns:p14="http://schemas.microsoft.com/office/powerpoint/2010/main" val="396630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6"/>
          <p:cNvSpPr>
            <a:spLocks noGrp="1" noChangeArrowheads="1"/>
          </p:cNvSpPr>
          <p:nvPr>
            <p:ph type="sldNum" sz="quarter" idx="11"/>
          </p:nvPr>
        </p:nvSpPr>
        <p:spPr>
          <a:ln/>
        </p:spPr>
        <p:txBody>
          <a:bodyPr/>
          <a:lstStyle>
            <a:lvl1pPr>
              <a:defRPr/>
            </a:lvl1pPr>
          </a:lstStyle>
          <a:p>
            <a:pPr>
              <a:defRPr/>
            </a:pPr>
            <a:fld id="{38E9F39B-74A5-4B84-9086-00E65C516AB1}" type="slidenum">
              <a:rPr lang="en-US"/>
              <a:pPr>
                <a:defRPr/>
              </a:pPr>
              <a:t>‹#›</a:t>
            </a:fld>
            <a:endParaRPr lang="en-US" dirty="0"/>
          </a:p>
        </p:txBody>
      </p:sp>
    </p:spTree>
    <p:extLst>
      <p:ext uri="{BB962C8B-B14F-4D97-AF65-F5344CB8AC3E}">
        <p14:creationId xmlns:p14="http://schemas.microsoft.com/office/powerpoint/2010/main" val="4651317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6" name="Rectangle 5"/>
          <p:cNvSpPr>
            <a:spLocks noGrp="1" noChangeArrowheads="1"/>
          </p:cNvSpPr>
          <p:nvPr>
            <p:ph type="sldNum" sz="quarter" idx="11"/>
          </p:nvPr>
        </p:nvSpPr>
        <p:spPr>
          <a:ln/>
        </p:spPr>
        <p:txBody>
          <a:bodyPr/>
          <a:lstStyle>
            <a:lvl1pPr>
              <a:defRPr/>
            </a:lvl1pPr>
          </a:lstStyle>
          <a:p>
            <a:pPr>
              <a:defRPr/>
            </a:pPr>
            <a:fld id="{D57138EF-6E46-42B6-9E85-7629E676CDC2}" type="slidenum">
              <a:rPr lang="en-US"/>
              <a:pPr>
                <a:defRPr/>
              </a:pPr>
              <a:t>‹#›</a:t>
            </a:fld>
            <a:endParaRPr lang="en-US" dirty="0"/>
          </a:p>
        </p:txBody>
      </p:sp>
    </p:spTree>
    <p:extLst>
      <p:ext uri="{BB962C8B-B14F-4D97-AF65-F5344CB8AC3E}">
        <p14:creationId xmlns:p14="http://schemas.microsoft.com/office/powerpoint/2010/main" val="18000655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6" name="Rectangle 5"/>
          <p:cNvSpPr>
            <a:spLocks noGrp="1" noChangeArrowheads="1"/>
          </p:cNvSpPr>
          <p:nvPr>
            <p:ph type="sldNum" sz="quarter" idx="11"/>
          </p:nvPr>
        </p:nvSpPr>
        <p:spPr>
          <a:ln/>
        </p:spPr>
        <p:txBody>
          <a:bodyPr/>
          <a:lstStyle>
            <a:lvl1pPr>
              <a:defRPr/>
            </a:lvl1pPr>
          </a:lstStyle>
          <a:p>
            <a:pPr>
              <a:defRPr/>
            </a:pPr>
            <a:fld id="{0EA06D2B-CC80-4597-A2C7-BC522D1F095B}" type="slidenum">
              <a:rPr lang="en-US"/>
              <a:pPr>
                <a:defRPr/>
              </a:pPr>
              <a:t>‹#›</a:t>
            </a:fld>
            <a:endParaRPr lang="en-US" dirty="0"/>
          </a:p>
        </p:txBody>
      </p:sp>
    </p:spTree>
    <p:extLst>
      <p:ext uri="{BB962C8B-B14F-4D97-AF65-F5344CB8AC3E}">
        <p14:creationId xmlns:p14="http://schemas.microsoft.com/office/powerpoint/2010/main" val="19583476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4"/>
          <p:cNvSpPr>
            <a:spLocks noGrp="1" noChangeArrowheads="1"/>
          </p:cNvSpPr>
          <p:nvPr>
            <p:ph type="sldNum" sz="quarter" idx="11"/>
          </p:nvPr>
        </p:nvSpPr>
        <p:spPr>
          <a:ln/>
        </p:spPr>
        <p:txBody>
          <a:bodyPr/>
          <a:lstStyle>
            <a:lvl1pPr>
              <a:defRPr/>
            </a:lvl1pPr>
          </a:lstStyle>
          <a:p>
            <a:pPr>
              <a:defRPr/>
            </a:pPr>
            <a:fld id="{C73F9521-7F59-49A5-A85D-FC7E3835F0AC}" type="slidenum">
              <a:rPr lang="en-US"/>
              <a:pPr>
                <a:defRPr/>
              </a:pPr>
              <a:t>‹#›</a:t>
            </a:fld>
            <a:endParaRPr lang="en-US" dirty="0"/>
          </a:p>
        </p:txBody>
      </p:sp>
    </p:spTree>
    <p:extLst>
      <p:ext uri="{BB962C8B-B14F-4D97-AF65-F5344CB8AC3E}">
        <p14:creationId xmlns:p14="http://schemas.microsoft.com/office/powerpoint/2010/main" val="42904267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1300" y="381000"/>
            <a:ext cx="2019300" cy="5867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33400" y="381000"/>
            <a:ext cx="59055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4"/>
          <p:cNvSpPr>
            <a:spLocks noGrp="1" noChangeArrowheads="1"/>
          </p:cNvSpPr>
          <p:nvPr>
            <p:ph type="sldNum" sz="quarter" idx="11"/>
          </p:nvPr>
        </p:nvSpPr>
        <p:spPr>
          <a:ln/>
        </p:spPr>
        <p:txBody>
          <a:bodyPr/>
          <a:lstStyle>
            <a:lvl1pPr>
              <a:defRPr/>
            </a:lvl1pPr>
          </a:lstStyle>
          <a:p>
            <a:pPr>
              <a:defRPr/>
            </a:pPr>
            <a:fld id="{62A5626E-F4E7-490D-ADEE-18AF25B43502}" type="slidenum">
              <a:rPr lang="en-US"/>
              <a:pPr>
                <a:defRPr/>
              </a:pPr>
              <a:t>‹#›</a:t>
            </a:fld>
            <a:endParaRPr lang="en-US" dirty="0"/>
          </a:p>
        </p:txBody>
      </p:sp>
    </p:spTree>
    <p:extLst>
      <p:ext uri="{BB962C8B-B14F-4D97-AF65-F5344CB8AC3E}">
        <p14:creationId xmlns:p14="http://schemas.microsoft.com/office/powerpoint/2010/main" val="2745678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5" name="Rectangle 6"/>
          <p:cNvSpPr>
            <a:spLocks noGrp="1" noChangeArrowheads="1"/>
          </p:cNvSpPr>
          <p:nvPr>
            <p:ph type="sldNum" sz="quarter" idx="11"/>
          </p:nvPr>
        </p:nvSpPr>
        <p:spPr>
          <a:ln/>
        </p:spPr>
        <p:txBody>
          <a:bodyPr/>
          <a:lstStyle>
            <a:lvl1pPr>
              <a:defRPr/>
            </a:lvl1pPr>
          </a:lstStyle>
          <a:p>
            <a:pPr>
              <a:defRPr/>
            </a:pPr>
            <a:fld id="{0123CD78-7584-48F4-8E51-B8E82D67E95E}" type="slidenum">
              <a:rPr lang="en-US"/>
              <a:pPr>
                <a:defRPr/>
              </a:pPr>
              <a:t>‹#›</a:t>
            </a:fld>
            <a:endParaRPr lang="en-US" dirty="0"/>
          </a:p>
        </p:txBody>
      </p:sp>
    </p:spTree>
    <p:extLst>
      <p:ext uri="{BB962C8B-B14F-4D97-AF65-F5344CB8AC3E}">
        <p14:creationId xmlns:p14="http://schemas.microsoft.com/office/powerpoint/2010/main" val="853602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6" name="Rectangle 6"/>
          <p:cNvSpPr>
            <a:spLocks noGrp="1" noChangeArrowheads="1"/>
          </p:cNvSpPr>
          <p:nvPr>
            <p:ph type="sldNum" sz="quarter" idx="11"/>
          </p:nvPr>
        </p:nvSpPr>
        <p:spPr>
          <a:ln/>
        </p:spPr>
        <p:txBody>
          <a:bodyPr/>
          <a:lstStyle>
            <a:lvl1pPr>
              <a:defRPr/>
            </a:lvl1pPr>
          </a:lstStyle>
          <a:p>
            <a:pPr>
              <a:defRPr/>
            </a:pPr>
            <a:fld id="{FD2D1475-1FC5-4BCC-9DCF-CDED89DBD701}" type="slidenum">
              <a:rPr lang="en-US"/>
              <a:pPr>
                <a:defRPr/>
              </a:pPr>
              <a:t>‹#›</a:t>
            </a:fld>
            <a:endParaRPr lang="en-US" dirty="0"/>
          </a:p>
        </p:txBody>
      </p:sp>
    </p:spTree>
    <p:extLst>
      <p:ext uri="{BB962C8B-B14F-4D97-AF65-F5344CB8AC3E}">
        <p14:creationId xmlns:p14="http://schemas.microsoft.com/office/powerpoint/2010/main" val="3557834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8" name="Rectangle 6"/>
          <p:cNvSpPr>
            <a:spLocks noGrp="1" noChangeArrowheads="1"/>
          </p:cNvSpPr>
          <p:nvPr>
            <p:ph type="sldNum" sz="quarter" idx="11"/>
          </p:nvPr>
        </p:nvSpPr>
        <p:spPr>
          <a:ln/>
        </p:spPr>
        <p:txBody>
          <a:bodyPr/>
          <a:lstStyle>
            <a:lvl1pPr>
              <a:defRPr/>
            </a:lvl1pPr>
          </a:lstStyle>
          <a:p>
            <a:pPr>
              <a:defRPr/>
            </a:pPr>
            <a:fld id="{316DF411-9802-40B4-BEA6-9F78D7AD1996}" type="slidenum">
              <a:rPr lang="en-US"/>
              <a:pPr>
                <a:defRPr/>
              </a:pPr>
              <a:t>‹#›</a:t>
            </a:fld>
            <a:endParaRPr lang="en-US" dirty="0"/>
          </a:p>
        </p:txBody>
      </p:sp>
    </p:spTree>
    <p:extLst>
      <p:ext uri="{BB962C8B-B14F-4D97-AF65-F5344CB8AC3E}">
        <p14:creationId xmlns:p14="http://schemas.microsoft.com/office/powerpoint/2010/main" val="1604620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4" name="Rectangle 6"/>
          <p:cNvSpPr>
            <a:spLocks noGrp="1" noChangeArrowheads="1"/>
          </p:cNvSpPr>
          <p:nvPr>
            <p:ph type="sldNum" sz="quarter" idx="11"/>
          </p:nvPr>
        </p:nvSpPr>
        <p:spPr>
          <a:ln/>
        </p:spPr>
        <p:txBody>
          <a:bodyPr/>
          <a:lstStyle>
            <a:lvl1pPr>
              <a:defRPr/>
            </a:lvl1pPr>
          </a:lstStyle>
          <a:p>
            <a:pPr>
              <a:defRPr/>
            </a:pPr>
            <a:fld id="{8EF1194C-6CFC-469A-B497-6A815C004A80}" type="slidenum">
              <a:rPr lang="en-US"/>
              <a:pPr>
                <a:defRPr/>
              </a:pPr>
              <a:t>‹#›</a:t>
            </a:fld>
            <a:endParaRPr lang="en-US" dirty="0"/>
          </a:p>
        </p:txBody>
      </p:sp>
    </p:spTree>
    <p:extLst>
      <p:ext uri="{BB962C8B-B14F-4D97-AF65-F5344CB8AC3E}">
        <p14:creationId xmlns:p14="http://schemas.microsoft.com/office/powerpoint/2010/main" val="1064064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3" name="Rectangle 6"/>
          <p:cNvSpPr>
            <a:spLocks noGrp="1" noChangeArrowheads="1"/>
          </p:cNvSpPr>
          <p:nvPr>
            <p:ph type="sldNum" sz="quarter" idx="11"/>
          </p:nvPr>
        </p:nvSpPr>
        <p:spPr>
          <a:ln/>
        </p:spPr>
        <p:txBody>
          <a:bodyPr/>
          <a:lstStyle>
            <a:lvl1pPr>
              <a:defRPr/>
            </a:lvl1pPr>
          </a:lstStyle>
          <a:p>
            <a:pPr>
              <a:defRPr/>
            </a:pPr>
            <a:fld id="{0C6928F0-F0AE-4772-A31F-2D21A4BBBFA2}" type="slidenum">
              <a:rPr lang="en-US"/>
              <a:pPr>
                <a:defRPr/>
              </a:pPr>
              <a:t>‹#›</a:t>
            </a:fld>
            <a:endParaRPr lang="en-US" dirty="0"/>
          </a:p>
        </p:txBody>
      </p:sp>
    </p:spTree>
    <p:extLst>
      <p:ext uri="{BB962C8B-B14F-4D97-AF65-F5344CB8AC3E}">
        <p14:creationId xmlns:p14="http://schemas.microsoft.com/office/powerpoint/2010/main" val="645301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6" name="Rectangle 6"/>
          <p:cNvSpPr>
            <a:spLocks noGrp="1" noChangeArrowheads="1"/>
          </p:cNvSpPr>
          <p:nvPr>
            <p:ph type="sldNum" sz="quarter" idx="11"/>
          </p:nvPr>
        </p:nvSpPr>
        <p:spPr>
          <a:ln/>
        </p:spPr>
        <p:txBody>
          <a:bodyPr/>
          <a:lstStyle>
            <a:lvl1pPr>
              <a:defRPr/>
            </a:lvl1pPr>
          </a:lstStyle>
          <a:p>
            <a:pPr>
              <a:defRPr/>
            </a:pPr>
            <a:fld id="{0F4C987D-6DF0-4EF6-88D3-8F407847E39B}" type="slidenum">
              <a:rPr lang="en-US"/>
              <a:pPr>
                <a:defRPr/>
              </a:pPr>
              <a:t>‹#›</a:t>
            </a:fld>
            <a:endParaRPr lang="en-US" dirty="0"/>
          </a:p>
        </p:txBody>
      </p:sp>
    </p:spTree>
    <p:extLst>
      <p:ext uri="{BB962C8B-B14F-4D97-AF65-F5344CB8AC3E}">
        <p14:creationId xmlns:p14="http://schemas.microsoft.com/office/powerpoint/2010/main" val="692046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a:t>Electronic Commerce, Tenth Edition</a:t>
            </a:r>
          </a:p>
        </p:txBody>
      </p:sp>
      <p:sp>
        <p:nvSpPr>
          <p:cNvPr id="6" name="Rectangle 6"/>
          <p:cNvSpPr>
            <a:spLocks noGrp="1" noChangeArrowheads="1"/>
          </p:cNvSpPr>
          <p:nvPr>
            <p:ph type="sldNum" sz="quarter" idx="11"/>
          </p:nvPr>
        </p:nvSpPr>
        <p:spPr>
          <a:ln/>
        </p:spPr>
        <p:txBody>
          <a:bodyPr/>
          <a:lstStyle>
            <a:lvl1pPr>
              <a:defRPr/>
            </a:lvl1pPr>
          </a:lstStyle>
          <a:p>
            <a:pPr>
              <a:defRPr/>
            </a:pPr>
            <a:fld id="{D48B6667-1651-4700-AD33-D958A1FB9AF6}" type="slidenum">
              <a:rPr lang="en-US"/>
              <a:pPr>
                <a:defRPr/>
              </a:pPr>
              <a:t>‹#›</a:t>
            </a:fld>
            <a:endParaRPr lang="en-US" dirty="0"/>
          </a:p>
        </p:txBody>
      </p:sp>
    </p:spTree>
    <p:extLst>
      <p:ext uri="{BB962C8B-B14F-4D97-AF65-F5344CB8AC3E}">
        <p14:creationId xmlns:p14="http://schemas.microsoft.com/office/powerpoint/2010/main" val="2695813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jpe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p:txBody>
      </p:sp>
      <p:sp>
        <p:nvSpPr>
          <p:cNvPr id="1029" name="Rectangle 5"/>
          <p:cNvSpPr>
            <a:spLocks noGrp="1" noChangeArrowheads="1"/>
          </p:cNvSpPr>
          <p:nvPr>
            <p:ph type="ftr" sz="quarter" idx="3"/>
          </p:nvPr>
        </p:nvSpPr>
        <p:spPr bwMode="auto">
          <a:xfrm>
            <a:off x="457200" y="6245225"/>
            <a:ext cx="5562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smtClean="0"/>
            </a:lvl1pPr>
          </a:lstStyle>
          <a:p>
            <a:pPr>
              <a:defRPr/>
            </a:pPr>
            <a:r>
              <a:rPr lang="en-US" dirty="0"/>
              <a:t>Electronic Commerce, Tenth Edition</a:t>
            </a: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BB6DEC51-A27E-4A0C-A724-488A7A6B42C0}" type="slidenum">
              <a:rPr lang="en-US"/>
              <a:pPr>
                <a:defRPr/>
              </a:pPr>
              <a:t>‹#›</a:t>
            </a:fld>
            <a:endParaRPr lang="en-US" dirty="0"/>
          </a:p>
        </p:txBody>
      </p:sp>
      <p:sp>
        <p:nvSpPr>
          <p:cNvPr id="6" name="Rectangle 5"/>
          <p:cNvSpPr>
            <a:spLocks noChangeArrowheads="1"/>
          </p:cNvSpPr>
          <p:nvPr userDrawn="1"/>
        </p:nvSpPr>
        <p:spPr bwMode="auto">
          <a:xfrm>
            <a:off x="0" y="6519446"/>
            <a:ext cx="8305800" cy="3385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dirty="0" smtClean="0">
                <a:ln>
                  <a:noFill/>
                </a:ln>
                <a:solidFill>
                  <a:srgbClr val="C0C0C0"/>
                </a:solidFill>
                <a:effectLst/>
                <a:latin typeface="Arial" pitchFamily="34" charset="0"/>
                <a:ea typeface="Times New Roman" pitchFamily="18" charset="0"/>
                <a:cs typeface="Arial" pitchFamily="34" charset="0"/>
              </a:rPr>
              <a:t>© 2013 </a:t>
            </a:r>
            <a:r>
              <a:rPr kumimoji="0" lang="en-US" sz="800" b="0" i="0" u="none" strike="noStrike" cap="none" normalizeH="0" baseline="0" dirty="0" err="1" smtClean="0">
                <a:ln>
                  <a:noFill/>
                </a:ln>
                <a:solidFill>
                  <a:srgbClr val="C0C0C0"/>
                </a:solidFill>
                <a:effectLst/>
                <a:latin typeface="Arial" pitchFamily="34" charset="0"/>
                <a:ea typeface="Times New Roman" pitchFamily="18" charset="0"/>
                <a:cs typeface="Arial" pitchFamily="34" charset="0"/>
              </a:rPr>
              <a:t>Cengage</a:t>
            </a:r>
            <a:r>
              <a:rPr kumimoji="0" lang="en-US" sz="800" b="0" i="0" u="none" strike="noStrike" cap="none" normalizeH="0" baseline="0" dirty="0" smtClean="0">
                <a:ln>
                  <a:noFill/>
                </a:ln>
                <a:solidFill>
                  <a:srgbClr val="C0C0C0"/>
                </a:solidFill>
                <a:effectLst/>
                <a:latin typeface="Arial" pitchFamily="34" charset="0"/>
                <a:ea typeface="Times New Roman" pitchFamily="18" charset="0"/>
                <a:cs typeface="Arial" pitchFamily="34" charset="0"/>
              </a:rPr>
              <a:t> Learning. All Rights Reserved. This edition is intended for use outside of the U.S. only, with content that may be different from the U.S. Edition. </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dirty="0" smtClean="0">
                <a:ln>
                  <a:noFill/>
                </a:ln>
                <a:solidFill>
                  <a:srgbClr val="C0C0C0"/>
                </a:solidFill>
                <a:effectLst/>
                <a:latin typeface="Arial" pitchFamily="34" charset="0"/>
                <a:ea typeface="Times New Roman" pitchFamily="18" charset="0"/>
                <a:cs typeface="Arial" pitchFamily="34" charset="0"/>
              </a:rPr>
              <a:t>May not be scanned, copied, duplicated, or posted to a publicly accessible website, in whole or in part.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7" name="Footer Placeholder 5"/>
          <p:cNvSpPr>
            <a:spLocks noGrp="1" noChangeArrowheads="1"/>
          </p:cNvSpPr>
          <p:nvPr userDrawn="1"/>
        </p:nvSpPr>
        <p:spPr>
          <a:xfrm>
            <a:off x="457200" y="6172200"/>
            <a:ext cx="56388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eaLnBrk="1" hangingPunct="1"/>
            <a:r>
              <a:rPr lang="en-US" dirty="0" smtClean="0">
                <a:solidFill>
                  <a:schemeClr val="tx2"/>
                </a:solidFill>
              </a:rPr>
              <a:t>E-Business, </a:t>
            </a:r>
            <a:r>
              <a:rPr lang="en-US" dirty="0">
                <a:solidFill>
                  <a:schemeClr val="tx2"/>
                </a:solidFill>
              </a:rPr>
              <a:t>Tenth Edition</a:t>
            </a: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hf hdr="0" dt="0"/>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6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2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533400" y="381000"/>
            <a:ext cx="8077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533400" y="1676400"/>
            <a:ext cx="80772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6" name="Footer Placeholder 5"/>
          <p:cNvSpPr>
            <a:spLocks noGrp="1" noChangeArrowheads="1"/>
          </p:cNvSpPr>
          <p:nvPr>
            <p:ph type="ftr" sz="quarter" idx="3"/>
          </p:nvPr>
        </p:nvSpPr>
        <p:spPr bwMode="auto">
          <a:xfrm>
            <a:off x="457200" y="6381750"/>
            <a:ext cx="56388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eaLnBrk="1" hangingPunct="1">
              <a:defRPr sz="2000" smtClean="0">
                <a:solidFill>
                  <a:srgbClr val="222222"/>
                </a:solidFill>
              </a:defRPr>
            </a:lvl1pPr>
          </a:lstStyle>
          <a:p>
            <a:pPr>
              <a:defRPr/>
            </a:pPr>
            <a:r>
              <a:rPr lang="en-US" dirty="0"/>
              <a:t>Electronic Commerce, Tenth Edition</a:t>
            </a:r>
          </a:p>
        </p:txBody>
      </p:sp>
      <p:sp>
        <p:nvSpPr>
          <p:cNvPr id="7" name="Slide Number Placeholder 6"/>
          <p:cNvSpPr>
            <a:spLocks noGrp="1" noChangeArrowheads="1"/>
          </p:cNvSpPr>
          <p:nvPr>
            <p:ph type="sldNum" sz="quarter" idx="4"/>
          </p:nvPr>
        </p:nvSpPr>
        <p:spPr bwMode="auto">
          <a:xfrm>
            <a:off x="6553200" y="6245225"/>
            <a:ext cx="21336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eaLnBrk="1" hangingPunct="1">
              <a:defRPr sz="2000">
                <a:solidFill>
                  <a:srgbClr val="222222"/>
                </a:solidFill>
                <a:latin typeface="+mn-lt"/>
              </a:defRPr>
            </a:lvl1pPr>
          </a:lstStyle>
          <a:p>
            <a:pPr>
              <a:defRPr/>
            </a:pPr>
            <a:fld id="{AB4EEC20-784F-4D67-B32A-7B2E982AB519}"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dt="0"/>
  <p:txStyles>
    <p:titleStyle>
      <a:lvl1pPr algn="ctr" rtl="0" eaLnBrk="0" fontAlgn="base" hangingPunct="0">
        <a:spcBef>
          <a:spcPct val="0"/>
        </a:spcBef>
        <a:spcAft>
          <a:spcPct val="0"/>
        </a:spcAft>
        <a:defRPr sz="3600">
          <a:solidFill>
            <a:srgbClr val="222222"/>
          </a:solidFill>
          <a:latin typeface="+mj-lt"/>
          <a:ea typeface="+mj-ea"/>
          <a:cs typeface="+mj-cs"/>
        </a:defRPr>
      </a:lvl1pPr>
      <a:lvl2pPr algn="ctr" rtl="0" eaLnBrk="0" fontAlgn="base" hangingPunct="0">
        <a:spcBef>
          <a:spcPct val="0"/>
        </a:spcBef>
        <a:spcAft>
          <a:spcPct val="0"/>
        </a:spcAft>
        <a:defRPr sz="3600">
          <a:solidFill>
            <a:srgbClr val="222222"/>
          </a:solidFill>
          <a:latin typeface="Arial" charset="0"/>
        </a:defRPr>
      </a:lvl2pPr>
      <a:lvl3pPr algn="ctr" rtl="0" eaLnBrk="0" fontAlgn="base" hangingPunct="0">
        <a:spcBef>
          <a:spcPct val="0"/>
        </a:spcBef>
        <a:spcAft>
          <a:spcPct val="0"/>
        </a:spcAft>
        <a:defRPr sz="3600">
          <a:solidFill>
            <a:srgbClr val="222222"/>
          </a:solidFill>
          <a:latin typeface="Arial" charset="0"/>
        </a:defRPr>
      </a:lvl3pPr>
      <a:lvl4pPr algn="ctr" rtl="0" eaLnBrk="0" fontAlgn="base" hangingPunct="0">
        <a:spcBef>
          <a:spcPct val="0"/>
        </a:spcBef>
        <a:spcAft>
          <a:spcPct val="0"/>
        </a:spcAft>
        <a:defRPr sz="3600">
          <a:solidFill>
            <a:srgbClr val="222222"/>
          </a:solidFill>
          <a:latin typeface="Arial" charset="0"/>
        </a:defRPr>
      </a:lvl4pPr>
      <a:lvl5pPr algn="ctr" rtl="0" eaLnBrk="0" fontAlgn="base" hangingPunct="0">
        <a:spcBef>
          <a:spcPct val="0"/>
        </a:spcBef>
        <a:spcAft>
          <a:spcPct val="0"/>
        </a:spcAft>
        <a:defRPr sz="3600">
          <a:solidFill>
            <a:srgbClr val="222222"/>
          </a:solidFill>
          <a:latin typeface="Arial" charset="0"/>
        </a:defRPr>
      </a:lvl5pPr>
      <a:lvl6pPr marL="457200" algn="ctr" rtl="0" eaLnBrk="0" fontAlgn="base" hangingPunct="0">
        <a:spcBef>
          <a:spcPct val="0"/>
        </a:spcBef>
        <a:spcAft>
          <a:spcPct val="0"/>
        </a:spcAft>
        <a:defRPr sz="3600">
          <a:solidFill>
            <a:srgbClr val="222222"/>
          </a:solidFill>
          <a:latin typeface="Arial" charset="0"/>
        </a:defRPr>
      </a:lvl6pPr>
      <a:lvl7pPr marL="914400" algn="ctr" rtl="0" eaLnBrk="0" fontAlgn="base" hangingPunct="0">
        <a:spcBef>
          <a:spcPct val="0"/>
        </a:spcBef>
        <a:spcAft>
          <a:spcPct val="0"/>
        </a:spcAft>
        <a:defRPr sz="3600">
          <a:solidFill>
            <a:srgbClr val="222222"/>
          </a:solidFill>
          <a:latin typeface="Arial" charset="0"/>
        </a:defRPr>
      </a:lvl7pPr>
      <a:lvl8pPr marL="1371600" algn="ctr" rtl="0" eaLnBrk="0" fontAlgn="base" hangingPunct="0">
        <a:spcBef>
          <a:spcPct val="0"/>
        </a:spcBef>
        <a:spcAft>
          <a:spcPct val="0"/>
        </a:spcAft>
        <a:defRPr sz="3600">
          <a:solidFill>
            <a:srgbClr val="222222"/>
          </a:solidFill>
          <a:latin typeface="Arial" charset="0"/>
        </a:defRPr>
      </a:lvl8pPr>
      <a:lvl9pPr marL="1828800" algn="ctr" rtl="0" eaLnBrk="0" fontAlgn="base" hangingPunct="0">
        <a:spcBef>
          <a:spcPct val="0"/>
        </a:spcBef>
        <a:spcAft>
          <a:spcPct val="0"/>
        </a:spcAft>
        <a:defRPr sz="3600">
          <a:solidFill>
            <a:srgbClr val="222222"/>
          </a:solidFill>
          <a:latin typeface="Arial" charset="0"/>
        </a:defRPr>
      </a:lvl9pPr>
    </p:titleStyle>
    <p:bodyStyle>
      <a:lvl1pPr marL="342900" indent="-342900" algn="l" rtl="0" eaLnBrk="0" fontAlgn="base" hangingPunct="0">
        <a:spcBef>
          <a:spcPct val="20000"/>
        </a:spcBef>
        <a:spcAft>
          <a:spcPct val="0"/>
        </a:spcAft>
        <a:buChar char="•"/>
        <a:defRPr sz="2600">
          <a:solidFill>
            <a:srgbClr val="222222"/>
          </a:solidFill>
          <a:latin typeface="+mn-lt"/>
          <a:ea typeface="+mn-ea"/>
          <a:cs typeface="+mn-cs"/>
        </a:defRPr>
      </a:lvl1pPr>
      <a:lvl2pPr marL="742950" indent="-285750" algn="l" rtl="0" eaLnBrk="0" fontAlgn="base" hangingPunct="0">
        <a:spcBef>
          <a:spcPct val="20000"/>
        </a:spcBef>
        <a:spcAft>
          <a:spcPct val="0"/>
        </a:spcAft>
        <a:buChar char="–"/>
        <a:defRPr sz="2400">
          <a:solidFill>
            <a:srgbClr val="222222"/>
          </a:solidFill>
          <a:latin typeface="+mn-lt"/>
        </a:defRPr>
      </a:lvl2pPr>
      <a:lvl3pPr marL="1143000" indent="-228600" algn="l" rtl="0" eaLnBrk="0" fontAlgn="base" hangingPunct="0">
        <a:spcBef>
          <a:spcPct val="20000"/>
        </a:spcBef>
        <a:spcAft>
          <a:spcPct val="0"/>
        </a:spcAft>
        <a:buChar char="•"/>
        <a:defRPr sz="2200">
          <a:solidFill>
            <a:srgbClr val="222222"/>
          </a:solidFill>
          <a:latin typeface="+mn-lt"/>
        </a:defRPr>
      </a:lvl3pPr>
      <a:lvl4pPr marL="1600200" indent="-228600" algn="l" rtl="0" eaLnBrk="0" fontAlgn="base" hangingPunct="0">
        <a:spcBef>
          <a:spcPct val="20000"/>
        </a:spcBef>
        <a:spcAft>
          <a:spcPct val="0"/>
        </a:spcAft>
        <a:buChar char="–"/>
        <a:defRPr sz="2200">
          <a:solidFill>
            <a:srgbClr val="222222"/>
          </a:solidFill>
          <a:latin typeface="+mn-lt"/>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8"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microsoft.com/office/2007/relationships/hdphoto" Target="../media/hdphoto3.wdp"/></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72.xml"/><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notesSlide" Target="../notesSlides/notesSlide79.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026"/>
          <p:cNvSpPr>
            <a:spLocks noGrp="1" noChangeArrowheads="1"/>
          </p:cNvSpPr>
          <p:nvPr>
            <p:ph type="ctrTitle" idx="4294967295"/>
          </p:nvPr>
        </p:nvSpPr>
        <p:spPr>
          <a:xfrm>
            <a:off x="609600" y="1447800"/>
            <a:ext cx="8001000" cy="2209800"/>
          </a:xfrm>
        </p:spPr>
        <p:txBody>
          <a:bodyPr/>
          <a:lstStyle/>
          <a:p>
            <a:r>
              <a:rPr lang="zh-CN" altLang="en-US" b="1" dirty="0" smtClean="0"/>
              <a:t>电子商务</a:t>
            </a:r>
            <a:r>
              <a:rPr lang="en-CA" b="1" dirty="0" smtClean="0"/>
              <a:t/>
            </a:r>
            <a:br>
              <a:rPr lang="en-CA" b="1" dirty="0" smtClean="0"/>
            </a:br>
            <a:r>
              <a:rPr lang="zh-CN" altLang="en-US" b="1" dirty="0" smtClean="0"/>
              <a:t>第</a:t>
            </a:r>
            <a:r>
              <a:rPr lang="en-US" altLang="zh-CN" b="1" dirty="0" smtClean="0"/>
              <a:t>10</a:t>
            </a:r>
            <a:r>
              <a:rPr lang="zh-CN" altLang="en-US" b="1" dirty="0" smtClean="0"/>
              <a:t>版</a:t>
            </a:r>
            <a:endParaRPr lang="en-US" b="1" dirty="0" smtClean="0"/>
          </a:p>
        </p:txBody>
      </p:sp>
      <p:sp>
        <p:nvSpPr>
          <p:cNvPr id="3075" name="Rectangle 1027"/>
          <p:cNvSpPr>
            <a:spLocks noGrp="1" noChangeArrowheads="1"/>
          </p:cNvSpPr>
          <p:nvPr>
            <p:ph type="subTitle" idx="4294967295"/>
          </p:nvPr>
        </p:nvSpPr>
        <p:spPr>
          <a:xfrm>
            <a:off x="685800" y="4038600"/>
            <a:ext cx="7927975" cy="1462088"/>
          </a:xfrm>
        </p:spPr>
        <p:txBody>
          <a:bodyPr/>
          <a:lstStyle/>
          <a:p>
            <a:pPr marL="0" indent="0" algn="ctr">
              <a:buFontTx/>
              <a:buNone/>
            </a:pPr>
            <a:r>
              <a:rPr lang="zh-CN" altLang="en-US" sz="3400" i="1" dirty="0" smtClean="0"/>
              <a:t>第</a:t>
            </a:r>
            <a:r>
              <a:rPr lang="en-US" altLang="zh-CN" sz="3400" i="1" dirty="0" smtClean="0"/>
              <a:t>8</a:t>
            </a:r>
            <a:r>
              <a:rPr lang="zh-CN" altLang="en-US" sz="3400" i="1" dirty="0" smtClean="0"/>
              <a:t>章</a:t>
            </a:r>
            <a:r>
              <a:rPr lang="en-US" sz="3400" i="1" dirty="0" smtClean="0"/>
              <a:t/>
            </a:r>
            <a:br>
              <a:rPr lang="en-US" sz="3400" i="1" dirty="0" smtClean="0"/>
            </a:br>
            <a:r>
              <a:rPr lang="zh-CN" altLang="en-US" sz="3400" i="1" dirty="0" smtClean="0"/>
              <a:t>电子商务的安全</a:t>
            </a:r>
            <a:endParaRPr lang="en-US" sz="3400" i="1" dirty="0" smtClean="0"/>
          </a:p>
        </p:txBody>
      </p:sp>
      <p:pic>
        <p:nvPicPr>
          <p:cNvPr id="5" name="Picture 3" descr="Cengage_1.jpg"/>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36671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C03B205-0CAC-44A9-AC69-D0826E350E71}" type="slidenum">
              <a:rPr lang="en-US" smtClean="0"/>
              <a:pPr/>
              <a:t>10</a:t>
            </a:fld>
            <a:endParaRPr lang="en-US" dirty="0" smtClean="0"/>
          </a:p>
        </p:txBody>
      </p:sp>
      <p:sp>
        <p:nvSpPr>
          <p:cNvPr id="13316" name="Rectangle 7"/>
          <p:cNvSpPr>
            <a:spLocks noGrp="1" noChangeArrowheads="1"/>
          </p:cNvSpPr>
          <p:nvPr>
            <p:ph type="title" idx="4294967295"/>
          </p:nvPr>
        </p:nvSpPr>
        <p:spPr/>
        <p:txBody>
          <a:bodyPr/>
          <a:lstStyle/>
          <a:p>
            <a:r>
              <a:rPr lang="en-US" altLang="zh-CN" dirty="0" smtClean="0"/>
              <a:t>8.1.3  </a:t>
            </a:r>
            <a:r>
              <a:rPr lang="zh-CN" altLang="en-US" dirty="0" smtClean="0"/>
              <a:t>计算机安全要素</a:t>
            </a:r>
            <a:endParaRPr lang="en-US" dirty="0" smtClean="0"/>
          </a:p>
        </p:txBody>
      </p:sp>
      <p:sp>
        <p:nvSpPr>
          <p:cNvPr id="13317" name="Rectangle 8"/>
          <p:cNvSpPr>
            <a:spLocks noGrp="1" noChangeArrowheads="1"/>
          </p:cNvSpPr>
          <p:nvPr>
            <p:ph type="body" idx="4294967295"/>
          </p:nvPr>
        </p:nvSpPr>
        <p:spPr/>
        <p:txBody>
          <a:bodyPr/>
          <a:lstStyle/>
          <a:p>
            <a:pPr>
              <a:lnSpc>
                <a:spcPct val="90000"/>
              </a:lnSpc>
            </a:pPr>
            <a:r>
              <a:rPr lang="zh-CN" altLang="en-US" b="1" dirty="0" smtClean="0"/>
              <a:t>保密性</a:t>
            </a:r>
            <a:endParaRPr lang="en-US" dirty="0" smtClean="0"/>
          </a:p>
          <a:p>
            <a:pPr lvl="1">
              <a:lnSpc>
                <a:spcPct val="90000"/>
              </a:lnSpc>
            </a:pPr>
            <a:r>
              <a:rPr lang="zh-CN" altLang="en-US" dirty="0" smtClean="0"/>
              <a:t>防止未授权的数据泄露</a:t>
            </a:r>
            <a:endParaRPr lang="en-US" dirty="0" smtClean="0"/>
          </a:p>
          <a:p>
            <a:pPr lvl="1">
              <a:lnSpc>
                <a:spcPct val="90000"/>
              </a:lnSpc>
            </a:pPr>
            <a:r>
              <a:rPr lang="zh-CN" altLang="en-US" dirty="0"/>
              <a:t>确保数据源</a:t>
            </a:r>
            <a:r>
              <a:rPr lang="zh-CN" altLang="en-US" dirty="0" smtClean="0"/>
              <a:t>的</a:t>
            </a:r>
            <a:r>
              <a:rPr lang="zh-CN" altLang="en-US" dirty="0"/>
              <a:t>真实</a:t>
            </a:r>
            <a:r>
              <a:rPr lang="zh-CN" altLang="en-US" dirty="0" smtClean="0"/>
              <a:t>性</a:t>
            </a:r>
            <a:endParaRPr lang="en-US" dirty="0" smtClean="0"/>
          </a:p>
          <a:p>
            <a:pPr>
              <a:lnSpc>
                <a:spcPct val="90000"/>
              </a:lnSpc>
            </a:pPr>
            <a:r>
              <a:rPr lang="zh-CN" altLang="en-US" b="1" dirty="0" smtClean="0"/>
              <a:t>完整性</a:t>
            </a:r>
            <a:endParaRPr lang="en-US" b="1" dirty="0" smtClean="0"/>
          </a:p>
          <a:p>
            <a:pPr lvl="1">
              <a:lnSpc>
                <a:spcPct val="90000"/>
              </a:lnSpc>
            </a:pPr>
            <a:r>
              <a:rPr lang="zh-CN" altLang="en-US" dirty="0" smtClean="0"/>
              <a:t>防止未经授权的数据修改</a:t>
            </a:r>
            <a:endParaRPr lang="en-US" dirty="0" smtClean="0"/>
          </a:p>
          <a:p>
            <a:pPr lvl="1">
              <a:lnSpc>
                <a:spcPct val="90000"/>
              </a:lnSpc>
            </a:pPr>
            <a:r>
              <a:rPr lang="zh-CN" altLang="en-US" b="1" dirty="0" smtClean="0"/>
              <a:t>中间人攻击</a:t>
            </a:r>
            <a:endParaRPr lang="en-US" b="1" dirty="0" smtClean="0"/>
          </a:p>
          <a:p>
            <a:pPr lvl="2">
              <a:lnSpc>
                <a:spcPct val="90000"/>
              </a:lnSpc>
            </a:pPr>
            <a:r>
              <a:rPr lang="zh-CN" altLang="en-US" dirty="0" smtClean="0"/>
              <a:t>截获电子邮件信息；内容在发送到原始目的地之前被改动</a:t>
            </a:r>
            <a:endParaRPr lang="en-US" dirty="0" smtClean="0"/>
          </a:p>
          <a:p>
            <a:pPr>
              <a:lnSpc>
                <a:spcPct val="90000"/>
              </a:lnSpc>
            </a:pPr>
            <a:r>
              <a:rPr lang="zh-CN" altLang="en-US" b="1" dirty="0" smtClean="0"/>
              <a:t>即需性</a:t>
            </a:r>
            <a:endParaRPr lang="en-US" b="1" dirty="0" smtClean="0"/>
          </a:p>
          <a:p>
            <a:pPr lvl="1">
              <a:lnSpc>
                <a:spcPct val="90000"/>
              </a:lnSpc>
            </a:pPr>
            <a:r>
              <a:rPr lang="zh-CN" altLang="en-US" dirty="0" smtClean="0"/>
              <a:t>防止数据延迟或决绝服务（去除）</a:t>
            </a:r>
            <a:endParaRPr lang="en-US" dirty="0" smtClean="0"/>
          </a:p>
          <a:p>
            <a:pPr lvl="1">
              <a:lnSpc>
                <a:spcPct val="90000"/>
              </a:lnSpc>
            </a:pPr>
            <a:r>
              <a:rPr lang="zh-CN" altLang="en-US" dirty="0"/>
              <a:t>推迟消息或完全摧毁</a:t>
            </a:r>
            <a:r>
              <a:rPr lang="zh-CN" altLang="en-US" dirty="0" smtClean="0"/>
              <a:t>它</a:t>
            </a:r>
            <a:endParaRPr lang="en-US" dirty="0" smtClean="0"/>
          </a:p>
        </p:txBody>
      </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title"/>
          </p:nvPr>
        </p:nvSpPr>
        <p:spPr/>
        <p:txBody>
          <a:bodyPr/>
          <a:lstStyle/>
          <a:p>
            <a:r>
              <a:rPr lang="zh-CN" altLang="zh-CN" dirty="0" smtClean="0"/>
              <a:t>小结</a:t>
            </a:r>
            <a:r>
              <a:rPr lang="zh-CN" altLang="en-US" dirty="0" smtClean="0"/>
              <a:t>（续）</a:t>
            </a:r>
            <a:endParaRPr lang="en-US" dirty="0" smtClean="0"/>
          </a:p>
        </p:txBody>
      </p:sp>
      <p:sp>
        <p:nvSpPr>
          <p:cNvPr id="102403" name="Rectangle 8"/>
          <p:cNvSpPr>
            <a:spLocks noGrp="1" noChangeArrowheads="1"/>
          </p:cNvSpPr>
          <p:nvPr>
            <p:ph type="body" idx="1"/>
          </p:nvPr>
        </p:nvSpPr>
        <p:spPr/>
        <p:txBody>
          <a:bodyPr/>
          <a:lstStyle/>
          <a:p>
            <a:r>
              <a:rPr lang="en-US" dirty="0" smtClean="0"/>
              <a:t>Web </a:t>
            </a:r>
            <a:r>
              <a:rPr lang="zh-CN" altLang="en-US" dirty="0" smtClean="0"/>
              <a:t>服务器的安全威胁和解决方案</a:t>
            </a:r>
            <a:endParaRPr lang="en-US" dirty="0" smtClean="0"/>
          </a:p>
          <a:p>
            <a:pPr lvl="1"/>
            <a:r>
              <a:rPr lang="zh-CN" altLang="en-US" dirty="0" smtClean="0"/>
              <a:t>来自程序和后门的安全威胁</a:t>
            </a:r>
            <a:endParaRPr lang="en-US" dirty="0" smtClean="0"/>
          </a:p>
          <a:p>
            <a:r>
              <a:rPr lang="zh-CN" altLang="en-US" dirty="0" smtClean="0"/>
              <a:t>安全组织</a:t>
            </a:r>
            <a:endParaRPr lang="en-US" dirty="0" smtClean="0"/>
          </a:p>
          <a:p>
            <a:pPr lvl="1"/>
            <a:r>
              <a:rPr lang="zh-CN" altLang="en-US" dirty="0" smtClean="0"/>
              <a:t>分享安全威胁和防护信息</a:t>
            </a:r>
            <a:endParaRPr lang="en-US" dirty="0" smtClean="0"/>
          </a:p>
          <a:p>
            <a:r>
              <a:rPr lang="zh-CN" altLang="en-US" dirty="0" smtClean="0"/>
              <a:t>计算机取证</a:t>
            </a:r>
            <a:endParaRPr lang="en-US" dirty="0" smtClean="0"/>
          </a:p>
          <a:p>
            <a:pPr lvl="1"/>
            <a:r>
              <a:rPr lang="en-US" dirty="0" smtClean="0"/>
              <a:t>“</a:t>
            </a:r>
            <a:r>
              <a:rPr lang="zh-CN" altLang="en-US" dirty="0" smtClean="0"/>
              <a:t>侵入</a:t>
            </a:r>
            <a:r>
              <a:rPr lang="en-US" dirty="0" smtClean="0"/>
              <a:t>” </a:t>
            </a:r>
            <a:r>
              <a:rPr lang="zh-CN" altLang="en-US" dirty="0" smtClean="0"/>
              <a:t>计算机查找用于法律的数据</a:t>
            </a:r>
            <a:endParaRPr lang="en-US" dirty="0" smtClean="0"/>
          </a:p>
          <a:p>
            <a:pPr lvl="1"/>
            <a:r>
              <a:rPr lang="zh-CN" altLang="en-US" dirty="0" smtClean="0"/>
              <a:t>帮助发现安全弱点</a:t>
            </a:r>
            <a:endParaRPr lang="en-US" dirty="0" smtClean="0"/>
          </a:p>
        </p:txBody>
      </p:sp>
      <p:sp>
        <p:nvSpPr>
          <p:cNvPr id="102405"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97E7AF0-7941-41C4-B3F1-216791426899}" type="slidenum">
              <a:rPr lang="en-US" smtClean="0"/>
              <a:pPr/>
              <a:t>100</a:t>
            </a:fld>
            <a:endParaRPr lang="en-US" dirty="0" smtClean="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title" idx="4294967295"/>
          </p:nvPr>
        </p:nvSpPr>
        <p:spPr/>
        <p:txBody>
          <a:bodyPr/>
          <a:lstStyle/>
          <a:p>
            <a:r>
              <a:rPr lang="en-US" altLang="zh-CN" dirty="0" smtClean="0"/>
              <a:t>8.1.4  </a:t>
            </a:r>
            <a:r>
              <a:rPr lang="zh-CN" altLang="en-US" dirty="0" smtClean="0"/>
              <a:t>制定安全策略</a:t>
            </a:r>
            <a:endParaRPr lang="en-US" dirty="0" smtClean="0"/>
          </a:p>
        </p:txBody>
      </p:sp>
      <p:sp>
        <p:nvSpPr>
          <p:cNvPr id="14339" name="Rectangle 8"/>
          <p:cNvSpPr>
            <a:spLocks noGrp="1" noChangeArrowheads="1"/>
          </p:cNvSpPr>
          <p:nvPr>
            <p:ph type="body" idx="4294967295"/>
          </p:nvPr>
        </p:nvSpPr>
        <p:spPr/>
        <p:txBody>
          <a:bodyPr/>
          <a:lstStyle/>
          <a:p>
            <a:r>
              <a:rPr lang="zh-CN" altLang="en-US" b="1" dirty="0" smtClean="0"/>
              <a:t>安全策略</a:t>
            </a:r>
            <a:endParaRPr lang="en-US" dirty="0" smtClean="0"/>
          </a:p>
          <a:p>
            <a:pPr lvl="1"/>
            <a:r>
              <a:rPr lang="zh-CN" altLang="en-US" dirty="0" smtClean="0"/>
              <a:t>要保护的资产以及原因，保护责任人，哪些行为可以接受，哪些行为不可以接受</a:t>
            </a:r>
            <a:endParaRPr lang="en-US" dirty="0" smtClean="0"/>
          </a:p>
          <a:p>
            <a:pPr lvl="1"/>
            <a:r>
              <a:rPr lang="zh-CN" altLang="en-US" dirty="0" smtClean="0"/>
              <a:t>物理安全、网络安全、访问授权、病毒防护、灾难恢复等</a:t>
            </a:r>
            <a:endParaRPr lang="en-US" dirty="0" smtClean="0"/>
          </a:p>
          <a:p>
            <a:r>
              <a:rPr lang="zh-CN" altLang="en-US" dirty="0" smtClean="0"/>
              <a:t>军事安全策略</a:t>
            </a:r>
            <a:r>
              <a:rPr lang="en-US" dirty="0" smtClean="0"/>
              <a:t>: </a:t>
            </a:r>
            <a:r>
              <a:rPr lang="zh-CN" altLang="en-US" dirty="0" smtClean="0"/>
              <a:t>强调多级安全的分级</a:t>
            </a:r>
            <a:endParaRPr lang="en-US" dirty="0" smtClean="0"/>
          </a:p>
          <a:p>
            <a:r>
              <a:rPr lang="zh-CN" altLang="en-US" dirty="0" smtClean="0"/>
              <a:t>企业信息分级</a:t>
            </a:r>
            <a:endParaRPr lang="en-US" dirty="0" smtClean="0"/>
          </a:p>
          <a:p>
            <a:pPr lvl="1"/>
            <a:r>
              <a:rPr lang="zh-CN" altLang="en-US" dirty="0" smtClean="0"/>
              <a:t>公开</a:t>
            </a:r>
            <a:endParaRPr lang="en-US" dirty="0" smtClean="0"/>
          </a:p>
          <a:p>
            <a:pPr lvl="1"/>
            <a:r>
              <a:rPr lang="zh-CN" altLang="en-US" dirty="0" smtClean="0"/>
              <a:t>公司秘密</a:t>
            </a:r>
            <a:endParaRPr lang="en-US" dirty="0" smtClean="0"/>
          </a:p>
        </p:txBody>
      </p:sp>
      <p:sp>
        <p:nvSpPr>
          <p:cNvPr id="1434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160EDC0-9016-4F9E-A231-EC55301D4286}" type="slidenum">
              <a:rPr lang="en-US" smtClean="0"/>
              <a:pPr/>
              <a:t>11</a:t>
            </a:fld>
            <a:endParaRPr lang="en-US"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90D90EA-2B78-4F9A-B599-CA6FAE898419}" type="slidenum">
              <a:rPr lang="en-US" smtClean="0"/>
              <a:pPr/>
              <a:t>12</a:t>
            </a:fld>
            <a:endParaRPr lang="en-US" dirty="0" smtClean="0"/>
          </a:p>
        </p:txBody>
      </p:sp>
      <p:sp>
        <p:nvSpPr>
          <p:cNvPr id="15364" name="Rectangle 10"/>
          <p:cNvSpPr>
            <a:spLocks noGrp="1" noChangeArrowheads="1"/>
          </p:cNvSpPr>
          <p:nvPr>
            <p:ph type="title" idx="4294967295"/>
          </p:nvPr>
        </p:nvSpPr>
        <p:spPr/>
        <p:txBody>
          <a:bodyPr/>
          <a:lstStyle/>
          <a:p>
            <a:r>
              <a:rPr lang="en-US" altLang="zh-CN" dirty="0" smtClean="0"/>
              <a:t>8.1.4  </a:t>
            </a:r>
            <a:r>
              <a:rPr lang="zh-CN" altLang="en-US" dirty="0" smtClean="0"/>
              <a:t>制定安全策略（续）</a:t>
            </a:r>
            <a:endParaRPr lang="en-US" dirty="0" smtClean="0"/>
          </a:p>
        </p:txBody>
      </p:sp>
      <p:sp>
        <p:nvSpPr>
          <p:cNvPr id="15365" name="Rectangle 11"/>
          <p:cNvSpPr>
            <a:spLocks noGrp="1" noChangeArrowheads="1"/>
          </p:cNvSpPr>
          <p:nvPr>
            <p:ph type="body" idx="4294967295"/>
          </p:nvPr>
        </p:nvSpPr>
        <p:spPr/>
        <p:txBody>
          <a:bodyPr/>
          <a:lstStyle/>
          <a:p>
            <a:r>
              <a:rPr lang="zh-CN" altLang="en-US" dirty="0" smtClean="0"/>
              <a:t>制定安全策略的步骤</a:t>
            </a:r>
            <a:endParaRPr lang="en-US" dirty="0" smtClean="0"/>
          </a:p>
          <a:p>
            <a:pPr lvl="1"/>
            <a:r>
              <a:rPr lang="zh-CN" altLang="en-US" dirty="0" smtClean="0"/>
              <a:t>确定要保护哪些资产免受哪些安全威胁</a:t>
            </a:r>
            <a:endParaRPr lang="en-US" dirty="0" smtClean="0"/>
          </a:p>
          <a:p>
            <a:pPr lvl="1"/>
            <a:r>
              <a:rPr lang="zh-CN" altLang="en-US" dirty="0" smtClean="0"/>
              <a:t>确定对系统不同部分的访问权限</a:t>
            </a:r>
            <a:endParaRPr lang="en-US" dirty="0" smtClean="0"/>
          </a:p>
          <a:p>
            <a:pPr lvl="1"/>
            <a:r>
              <a:rPr lang="zh-CN" altLang="en-US" dirty="0" smtClean="0"/>
              <a:t>识别可以用来保护资产的资源</a:t>
            </a:r>
            <a:endParaRPr lang="en-US" dirty="0" smtClean="0"/>
          </a:p>
          <a:p>
            <a:pPr lvl="1"/>
            <a:r>
              <a:rPr lang="zh-CN" altLang="en-US" dirty="0" smtClean="0"/>
              <a:t>开发出书面的安全策略</a:t>
            </a:r>
            <a:endParaRPr lang="en-US" dirty="0" smtClean="0"/>
          </a:p>
          <a:p>
            <a:pPr lvl="1"/>
            <a:r>
              <a:rPr lang="zh-CN" altLang="en-US" dirty="0"/>
              <a:t>投入</a:t>
            </a:r>
            <a:r>
              <a:rPr lang="zh-CN" altLang="en-US" dirty="0" smtClean="0"/>
              <a:t>资源</a:t>
            </a:r>
            <a:endParaRPr lang="en-US" dirty="0" smtClean="0"/>
          </a:p>
          <a:p>
            <a:r>
              <a:rPr lang="zh-CN" altLang="en-US" dirty="0" smtClean="0"/>
              <a:t>全面的安全计划目标</a:t>
            </a:r>
            <a:endParaRPr lang="en-US" dirty="0" smtClean="0"/>
          </a:p>
          <a:p>
            <a:pPr lvl="1"/>
            <a:r>
              <a:rPr lang="zh-CN" altLang="en-US" dirty="0" smtClean="0"/>
              <a:t>保护保密性、完整性和可用性；认证</a:t>
            </a:r>
            <a:endParaRPr lang="en-US" dirty="0" smtClean="0"/>
          </a:p>
          <a:p>
            <a:pPr lvl="1"/>
            <a:r>
              <a:rPr lang="zh-CN" altLang="en-US" dirty="0" smtClean="0"/>
              <a:t>应该满足图</a:t>
            </a:r>
            <a:r>
              <a:rPr lang="en-US" altLang="zh-CN" dirty="0" smtClean="0"/>
              <a:t>10-2</a:t>
            </a:r>
            <a:r>
              <a:rPr lang="zh-CN" altLang="en-US" dirty="0" smtClean="0"/>
              <a:t>中所列的各项要求</a:t>
            </a:r>
            <a:endParaRPr lang="en-US" dirty="0" smtClean="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49DE6FE-FBE5-4182-9D9D-82DA980B1422}" type="slidenum">
              <a:rPr lang="en-US" smtClean="0"/>
              <a:pPr/>
              <a:t>13</a:t>
            </a:fld>
            <a:endParaRPr lang="en-US" dirty="0" smtClean="0"/>
          </a:p>
        </p:txBody>
      </p:sp>
      <p:sp>
        <p:nvSpPr>
          <p:cNvPr id="17412" name="Rectangle 7"/>
          <p:cNvSpPr>
            <a:spLocks noGrp="1" noChangeArrowheads="1"/>
          </p:cNvSpPr>
          <p:nvPr>
            <p:ph type="title" idx="4294967295"/>
          </p:nvPr>
        </p:nvSpPr>
        <p:spPr/>
        <p:txBody>
          <a:bodyPr/>
          <a:lstStyle/>
          <a:p>
            <a:r>
              <a:rPr lang="en-US" altLang="zh-CN" dirty="0" smtClean="0"/>
              <a:t>8.1.4  </a:t>
            </a:r>
            <a:r>
              <a:rPr lang="zh-CN" altLang="en-US" dirty="0" smtClean="0"/>
              <a:t>制定安全策略（续）</a:t>
            </a:r>
            <a:endParaRPr lang="en-US" dirty="0" smtClean="0"/>
          </a:p>
        </p:txBody>
      </p:sp>
      <p:sp>
        <p:nvSpPr>
          <p:cNvPr id="17413" name="Rectangle 8"/>
          <p:cNvSpPr>
            <a:spLocks noGrp="1" noChangeArrowheads="1"/>
          </p:cNvSpPr>
          <p:nvPr>
            <p:ph type="body" idx="4294967295"/>
          </p:nvPr>
        </p:nvSpPr>
        <p:spPr/>
        <p:txBody>
          <a:bodyPr/>
          <a:lstStyle/>
          <a:p>
            <a:r>
              <a:rPr lang="zh-CN" altLang="en-US" dirty="0" smtClean="0"/>
              <a:t>安全策略方面的信息源</a:t>
            </a:r>
            <a:endParaRPr lang="en-US" dirty="0" smtClean="0"/>
          </a:p>
          <a:p>
            <a:pPr lvl="1"/>
            <a:r>
              <a:rPr lang="en-US" dirty="0" smtClean="0"/>
              <a:t>WindowSecurity.com </a:t>
            </a:r>
            <a:r>
              <a:rPr lang="zh-CN" altLang="en-US" dirty="0"/>
              <a:t>网站</a:t>
            </a:r>
            <a:endParaRPr lang="en-US" dirty="0" smtClean="0"/>
          </a:p>
          <a:p>
            <a:pPr lvl="1"/>
            <a:r>
              <a:rPr lang="zh-CN" altLang="en-US" dirty="0" smtClean="0"/>
              <a:t>信息安全策略世界网站</a:t>
            </a:r>
            <a:endParaRPr lang="en-US" dirty="0" smtClean="0"/>
          </a:p>
          <a:p>
            <a:r>
              <a:rPr lang="zh-CN" altLang="en-US" dirty="0" smtClean="0"/>
              <a:t>绝对的安全：难以实现</a:t>
            </a:r>
            <a:endParaRPr lang="en-US" dirty="0" smtClean="0"/>
          </a:p>
          <a:p>
            <a:pPr lvl="1"/>
            <a:r>
              <a:rPr lang="zh-CN" altLang="en-US" dirty="0" smtClean="0"/>
              <a:t>设置充分的障碍来阻止有意图的违犯者</a:t>
            </a:r>
            <a:endParaRPr lang="en-US" dirty="0" smtClean="0"/>
          </a:p>
          <a:p>
            <a:pPr lvl="1"/>
            <a:r>
              <a:rPr lang="zh-CN" altLang="en-US" dirty="0" smtClean="0"/>
              <a:t>减低自然灾害和恐怖袭击的影响</a:t>
            </a:r>
            <a:endParaRPr lang="en-US" dirty="0" smtClean="0"/>
          </a:p>
          <a:p>
            <a:r>
              <a:rPr lang="zh-CN" altLang="en-US" dirty="0" smtClean="0"/>
              <a:t>综合的安全</a:t>
            </a:r>
            <a:endParaRPr lang="en-US" dirty="0" smtClean="0"/>
          </a:p>
          <a:p>
            <a:pPr lvl="1"/>
            <a:r>
              <a:rPr lang="zh-CN" altLang="en-US" dirty="0" smtClean="0"/>
              <a:t>将所有的安全措施协同起来</a:t>
            </a:r>
            <a:endParaRPr lang="en-US" dirty="0" smtClean="0"/>
          </a:p>
          <a:p>
            <a:pPr lvl="2"/>
            <a:r>
              <a:rPr lang="zh-CN" altLang="en-US" dirty="0" smtClean="0"/>
              <a:t>防止未经授权的资产暴露、破坏或修改</a:t>
            </a:r>
            <a:endParaRPr lang="en-US" dirty="0" smtClean="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5CEFD56-E585-4CB3-81EF-EB750D1F8E1E}" type="slidenum">
              <a:rPr lang="en-US" smtClean="0"/>
              <a:pPr/>
              <a:t>14</a:t>
            </a:fld>
            <a:endParaRPr lang="en-US" dirty="0" smtClean="0"/>
          </a:p>
        </p:txBody>
      </p:sp>
      <p:sp>
        <p:nvSpPr>
          <p:cNvPr id="18436" name="Rectangle 7"/>
          <p:cNvSpPr>
            <a:spLocks noGrp="1" noChangeArrowheads="1"/>
          </p:cNvSpPr>
          <p:nvPr>
            <p:ph type="title" idx="4294967295"/>
          </p:nvPr>
        </p:nvSpPr>
        <p:spPr/>
        <p:txBody>
          <a:bodyPr/>
          <a:lstStyle/>
          <a:p>
            <a:r>
              <a:rPr lang="en-US" altLang="zh-CN" dirty="0" smtClean="0"/>
              <a:t>8.1.4  </a:t>
            </a:r>
            <a:r>
              <a:rPr lang="zh-CN" altLang="en-US" dirty="0" smtClean="0"/>
              <a:t>制定安全策略（续）</a:t>
            </a:r>
            <a:endParaRPr lang="en-US" dirty="0" smtClean="0"/>
          </a:p>
        </p:txBody>
      </p:sp>
      <p:sp>
        <p:nvSpPr>
          <p:cNvPr id="18437" name="Rectangle 8"/>
          <p:cNvSpPr>
            <a:spLocks noGrp="1" noChangeArrowheads="1"/>
          </p:cNvSpPr>
          <p:nvPr>
            <p:ph type="body" idx="4294967295"/>
          </p:nvPr>
        </p:nvSpPr>
        <p:spPr/>
        <p:txBody>
          <a:bodyPr/>
          <a:lstStyle/>
          <a:p>
            <a:r>
              <a:rPr lang="zh-CN" altLang="en-US" dirty="0" smtClean="0"/>
              <a:t>安全策略要点</a:t>
            </a:r>
            <a:endParaRPr lang="en-US" dirty="0" smtClean="0"/>
          </a:p>
          <a:p>
            <a:pPr lvl="1"/>
            <a:r>
              <a:rPr lang="zh-CN" altLang="en-US" dirty="0" smtClean="0"/>
              <a:t>认证：是谁在试图访问该站点</a:t>
            </a:r>
            <a:r>
              <a:rPr lang="en-US" dirty="0" smtClean="0"/>
              <a:t>?</a:t>
            </a:r>
          </a:p>
          <a:p>
            <a:pPr lvl="1"/>
            <a:r>
              <a:rPr lang="zh-CN" altLang="en-US" dirty="0" smtClean="0"/>
              <a:t>访问控制</a:t>
            </a:r>
            <a:r>
              <a:rPr lang="en-US" dirty="0" smtClean="0"/>
              <a:t>: </a:t>
            </a:r>
            <a:r>
              <a:rPr lang="zh-CN" altLang="en-US" dirty="0" smtClean="0"/>
              <a:t>允许谁登录并访问该站点</a:t>
            </a:r>
            <a:r>
              <a:rPr lang="en-US" dirty="0" smtClean="0"/>
              <a:t>?</a:t>
            </a:r>
          </a:p>
          <a:p>
            <a:pPr lvl="1"/>
            <a:r>
              <a:rPr lang="zh-CN" altLang="en-US" dirty="0" smtClean="0"/>
              <a:t>保密性：谁被允许查看选定的信息</a:t>
            </a:r>
            <a:r>
              <a:rPr lang="en-US" dirty="0" smtClean="0"/>
              <a:t>?</a:t>
            </a:r>
          </a:p>
          <a:p>
            <a:pPr lvl="1"/>
            <a:r>
              <a:rPr lang="zh-CN" altLang="en-US" dirty="0" smtClean="0"/>
              <a:t>数据完整性：允许谁修改数据</a:t>
            </a:r>
            <a:r>
              <a:rPr lang="en-US" dirty="0" smtClean="0"/>
              <a:t>?</a:t>
            </a:r>
          </a:p>
          <a:p>
            <a:pPr lvl="1"/>
            <a:r>
              <a:rPr lang="zh-CN" altLang="en-US" dirty="0" smtClean="0"/>
              <a:t>审计：是什么人或什么原因导致了具体时间的发生，以及时间？</a:t>
            </a:r>
            <a:endParaRPr lang="en-US" dirty="0" smtClean="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588334A-A27A-4FD9-B079-BB02DA37D4C2}" type="slidenum">
              <a:rPr lang="en-US" smtClean="0"/>
              <a:pPr/>
              <a:t>15</a:t>
            </a:fld>
            <a:endParaRPr lang="en-US" dirty="0" smtClean="0"/>
          </a:p>
        </p:txBody>
      </p:sp>
      <p:sp>
        <p:nvSpPr>
          <p:cNvPr id="19460" name="Rectangle 7"/>
          <p:cNvSpPr>
            <a:spLocks noGrp="1" noChangeArrowheads="1"/>
          </p:cNvSpPr>
          <p:nvPr>
            <p:ph type="title" idx="4294967295"/>
          </p:nvPr>
        </p:nvSpPr>
        <p:spPr/>
        <p:txBody>
          <a:bodyPr/>
          <a:lstStyle/>
          <a:p>
            <a:r>
              <a:rPr lang="en-US" altLang="zh-CN" dirty="0" smtClean="0"/>
              <a:t>8.2  </a:t>
            </a:r>
            <a:r>
              <a:rPr lang="zh-CN" altLang="en-US" dirty="0" smtClean="0"/>
              <a:t>客户机的安全</a:t>
            </a:r>
            <a:endParaRPr lang="en-US" dirty="0" smtClean="0"/>
          </a:p>
        </p:txBody>
      </p:sp>
      <p:sp>
        <p:nvSpPr>
          <p:cNvPr id="19461" name="Rectangle 8"/>
          <p:cNvSpPr>
            <a:spLocks noGrp="1" noChangeArrowheads="1"/>
          </p:cNvSpPr>
          <p:nvPr>
            <p:ph type="body" idx="4294967295"/>
          </p:nvPr>
        </p:nvSpPr>
        <p:spPr/>
        <p:txBody>
          <a:bodyPr/>
          <a:lstStyle/>
          <a:p>
            <a:r>
              <a:rPr lang="zh-CN" altLang="en-US" dirty="0" smtClean="0"/>
              <a:t>客户端计算机</a:t>
            </a:r>
            <a:endParaRPr lang="en-US" dirty="0" smtClean="0"/>
          </a:p>
          <a:p>
            <a:pPr lvl="1"/>
            <a:r>
              <a:rPr lang="zh-CN" altLang="en-US" dirty="0"/>
              <a:t>必须加以保护</a:t>
            </a:r>
            <a:r>
              <a:rPr lang="zh-CN" altLang="en-US" dirty="0" smtClean="0"/>
              <a:t>，</a:t>
            </a:r>
            <a:r>
              <a:rPr lang="zh-CN" altLang="en-US" dirty="0"/>
              <a:t>免受</a:t>
            </a:r>
            <a:r>
              <a:rPr lang="zh-CN" altLang="en-US" dirty="0" smtClean="0"/>
              <a:t>威胁</a:t>
            </a:r>
            <a:endParaRPr lang="en-US" dirty="0" smtClean="0"/>
          </a:p>
          <a:p>
            <a:r>
              <a:rPr lang="zh-CN" altLang="en-US" dirty="0" smtClean="0"/>
              <a:t>安全威胁</a:t>
            </a:r>
            <a:endParaRPr lang="en-US" dirty="0" smtClean="0"/>
          </a:p>
          <a:p>
            <a:pPr lvl="1"/>
            <a:r>
              <a:rPr lang="zh-CN" altLang="en-US" dirty="0" smtClean="0"/>
              <a:t>源自软件或下载的数据</a:t>
            </a:r>
            <a:endParaRPr lang="en-US" dirty="0" smtClean="0"/>
          </a:p>
          <a:p>
            <a:pPr lvl="1"/>
            <a:r>
              <a:rPr lang="zh-CN" altLang="en-US" dirty="0" smtClean="0"/>
              <a:t>恶意的服务器网站伪装成为合法的站点</a:t>
            </a:r>
            <a:endParaRPr lang="en-US" dirty="0" smtClean="0"/>
          </a:p>
          <a:p>
            <a:r>
              <a:rPr lang="zh-CN" altLang="en-US" dirty="0" smtClean="0"/>
              <a:t>本节主题按照交易处理流来组织</a:t>
            </a:r>
            <a:endParaRPr lang="en-US" dirty="0" smtClean="0"/>
          </a:p>
          <a:p>
            <a:pPr lvl="1"/>
            <a:r>
              <a:rPr lang="zh-CN" altLang="en-US" dirty="0"/>
              <a:t>从消费者</a:t>
            </a:r>
            <a:r>
              <a:rPr lang="zh-CN" altLang="en-US" dirty="0" smtClean="0"/>
              <a:t>开始</a:t>
            </a:r>
            <a:endParaRPr lang="en-US" dirty="0" smtClean="0"/>
          </a:p>
          <a:p>
            <a:pPr lvl="1"/>
            <a:r>
              <a:rPr lang="zh-CN" altLang="en-US" dirty="0" smtClean="0"/>
              <a:t>到电子商务网站上的</a:t>
            </a:r>
            <a:r>
              <a:rPr lang="en-US" altLang="zh-CN" dirty="0" smtClean="0"/>
              <a:t>Web</a:t>
            </a:r>
            <a:r>
              <a:rPr lang="zh-CN" altLang="en-US" dirty="0" smtClean="0"/>
              <a:t>服务器结束</a:t>
            </a:r>
            <a:endParaRPr lang="en-US" dirty="0"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67656E5-6210-4562-8F47-52E85ABCCAFE}" type="slidenum">
              <a:rPr lang="en-US" smtClean="0"/>
              <a:pPr/>
              <a:t>16</a:t>
            </a:fld>
            <a:endParaRPr lang="en-US" dirty="0" smtClean="0"/>
          </a:p>
        </p:txBody>
      </p:sp>
      <p:sp>
        <p:nvSpPr>
          <p:cNvPr id="20484" name="Rectangle 7"/>
          <p:cNvSpPr>
            <a:spLocks noGrp="1" noChangeArrowheads="1"/>
          </p:cNvSpPr>
          <p:nvPr>
            <p:ph type="title" idx="4294967295"/>
          </p:nvPr>
        </p:nvSpPr>
        <p:spPr/>
        <p:txBody>
          <a:bodyPr/>
          <a:lstStyle/>
          <a:p>
            <a:r>
              <a:rPr lang="en-US" dirty="0" smtClean="0"/>
              <a:t>8.2.1  </a:t>
            </a:r>
            <a:r>
              <a:rPr lang="en-US" dirty="0" smtClean="0"/>
              <a:t>cookie</a:t>
            </a:r>
            <a:r>
              <a:rPr lang="zh-CN" altLang="en-US" dirty="0" smtClean="0"/>
              <a:t>和网页臭虫</a:t>
            </a:r>
            <a:endParaRPr lang="en-US" dirty="0" smtClean="0"/>
          </a:p>
        </p:txBody>
      </p:sp>
      <p:sp>
        <p:nvSpPr>
          <p:cNvPr id="20485" name="Rectangle 8"/>
          <p:cNvSpPr>
            <a:spLocks noGrp="1" noChangeArrowheads="1"/>
          </p:cNvSpPr>
          <p:nvPr>
            <p:ph type="body" idx="4294967295"/>
          </p:nvPr>
        </p:nvSpPr>
        <p:spPr/>
        <p:txBody>
          <a:bodyPr/>
          <a:lstStyle/>
          <a:p>
            <a:r>
              <a:rPr lang="en-US" altLang="zh-CN" dirty="0" smtClean="0"/>
              <a:t>Web</a:t>
            </a:r>
            <a:r>
              <a:rPr lang="zh-CN" altLang="en-US" dirty="0" smtClean="0"/>
              <a:t>客户端和服务器之间的互联网连接</a:t>
            </a:r>
            <a:endParaRPr lang="en-US" dirty="0" smtClean="0"/>
          </a:p>
          <a:p>
            <a:pPr lvl="1"/>
            <a:r>
              <a:rPr lang="zh-CN" altLang="en-US" b="1" dirty="0" smtClean="0"/>
              <a:t>是一种无状态连接</a:t>
            </a:r>
            <a:endParaRPr lang="en-US" b="1" dirty="0" smtClean="0"/>
          </a:p>
          <a:p>
            <a:pPr lvl="2"/>
            <a:r>
              <a:rPr lang="zh-CN" altLang="en-US" dirty="0" smtClean="0"/>
              <a:t>每次的信息传输都是独立的</a:t>
            </a:r>
            <a:endParaRPr lang="en-US" dirty="0" smtClean="0"/>
          </a:p>
          <a:p>
            <a:pPr lvl="2"/>
            <a:r>
              <a:rPr lang="zh-CN" altLang="en-US" dirty="0" smtClean="0"/>
              <a:t>任何客户端和服务器之间不存在持续的连接</a:t>
            </a:r>
            <a:endParaRPr lang="en-US" dirty="0" smtClean="0"/>
          </a:p>
          <a:p>
            <a:r>
              <a:rPr lang="en-US" dirty="0" smtClean="0"/>
              <a:t>Cookie</a:t>
            </a:r>
          </a:p>
          <a:p>
            <a:pPr lvl="1"/>
            <a:r>
              <a:rPr lang="en-US" altLang="zh-CN" dirty="0" smtClean="0"/>
              <a:t>Web</a:t>
            </a:r>
            <a:r>
              <a:rPr lang="zh-CN" altLang="en-US" dirty="0" smtClean="0"/>
              <a:t>服务器放置到客户端的一种小的文本文件</a:t>
            </a:r>
            <a:endParaRPr lang="en-US" dirty="0" smtClean="0"/>
          </a:p>
          <a:p>
            <a:pPr lvl="1"/>
            <a:r>
              <a:rPr lang="zh-CN" altLang="en-US" dirty="0" smtClean="0"/>
              <a:t>识别回访的访客</a:t>
            </a:r>
            <a:endParaRPr lang="en-US" dirty="0" smtClean="0"/>
          </a:p>
          <a:p>
            <a:pPr lvl="1"/>
            <a:r>
              <a:rPr lang="zh-CN" altLang="en-US" dirty="0" smtClean="0"/>
              <a:t>允许连续的公开会话</a:t>
            </a:r>
            <a:endParaRPr lang="en-US" dirty="0" smtClean="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A30A530-B2A9-4110-AD1C-4319AD1FB205}" type="slidenum">
              <a:rPr lang="en-US" smtClean="0"/>
              <a:pPr/>
              <a:t>17</a:t>
            </a:fld>
            <a:endParaRPr lang="en-US" dirty="0" smtClean="0"/>
          </a:p>
        </p:txBody>
      </p:sp>
      <p:sp>
        <p:nvSpPr>
          <p:cNvPr id="21508" name="Rectangle 7"/>
          <p:cNvSpPr>
            <a:spLocks noGrp="1" noChangeArrowheads="1"/>
          </p:cNvSpPr>
          <p:nvPr>
            <p:ph type="title" idx="4294967295"/>
          </p:nvPr>
        </p:nvSpPr>
        <p:spPr/>
        <p:txBody>
          <a:bodyPr/>
          <a:lstStyle/>
          <a:p>
            <a:r>
              <a:rPr lang="en-US" altLang="zh-CN" dirty="0" smtClean="0"/>
              <a:t>8.2.1  </a:t>
            </a:r>
            <a:r>
              <a:rPr lang="en-US" altLang="zh-CN" dirty="0" smtClean="0"/>
              <a:t>cookie</a:t>
            </a:r>
            <a:r>
              <a:rPr lang="zh-CN" altLang="en-US" dirty="0" smtClean="0"/>
              <a:t>和</a:t>
            </a:r>
            <a:r>
              <a:rPr lang="zh-CN" altLang="en-US" dirty="0"/>
              <a:t>网页</a:t>
            </a:r>
            <a:r>
              <a:rPr lang="zh-CN" altLang="en-US" dirty="0" smtClean="0"/>
              <a:t>臭虫（续）</a:t>
            </a:r>
            <a:endParaRPr lang="en-US" dirty="0" smtClean="0"/>
          </a:p>
        </p:txBody>
      </p:sp>
      <p:sp>
        <p:nvSpPr>
          <p:cNvPr id="21509" name="Rectangle 8"/>
          <p:cNvSpPr>
            <a:spLocks noGrp="1" noChangeArrowheads="1"/>
          </p:cNvSpPr>
          <p:nvPr>
            <p:ph type="body" idx="4294967295"/>
          </p:nvPr>
        </p:nvSpPr>
        <p:spPr/>
        <p:txBody>
          <a:bodyPr/>
          <a:lstStyle/>
          <a:p>
            <a:r>
              <a:rPr lang="zh-CN" altLang="en-US" dirty="0" smtClean="0"/>
              <a:t>按存续时间划分</a:t>
            </a:r>
            <a:r>
              <a:rPr lang="en-US" altLang="zh-CN" dirty="0" smtClean="0"/>
              <a:t>Cookie</a:t>
            </a:r>
            <a:endParaRPr lang="en-US" dirty="0" smtClean="0"/>
          </a:p>
          <a:p>
            <a:pPr lvl="1"/>
            <a:r>
              <a:rPr lang="zh-CN" altLang="en-US" b="1" dirty="0" smtClean="0"/>
              <a:t>会话</a:t>
            </a:r>
            <a:r>
              <a:rPr lang="en-US" b="1" dirty="0" smtClean="0"/>
              <a:t>cookie</a:t>
            </a:r>
            <a:r>
              <a:rPr lang="en-US" dirty="0" smtClean="0"/>
              <a:t>: </a:t>
            </a:r>
            <a:r>
              <a:rPr lang="zh-CN" altLang="en-US" dirty="0" smtClean="0"/>
              <a:t>客户端连接关闭时结束</a:t>
            </a:r>
            <a:endParaRPr lang="en-US" dirty="0" smtClean="0"/>
          </a:p>
          <a:p>
            <a:pPr lvl="1"/>
            <a:r>
              <a:rPr lang="zh-CN" altLang="en-US" b="1" dirty="0" smtClean="0"/>
              <a:t>永久</a:t>
            </a:r>
            <a:r>
              <a:rPr lang="en-US" b="1" dirty="0" smtClean="0"/>
              <a:t> cookie</a:t>
            </a:r>
            <a:r>
              <a:rPr lang="en-US" dirty="0" smtClean="0"/>
              <a:t>:</a:t>
            </a:r>
            <a:r>
              <a:rPr lang="zh-CN" altLang="en-US" dirty="0" smtClean="0"/>
              <a:t>一直存在</a:t>
            </a:r>
            <a:endParaRPr lang="en-US" dirty="0" smtClean="0"/>
          </a:p>
          <a:p>
            <a:pPr lvl="1"/>
            <a:r>
              <a:rPr lang="zh-CN" altLang="en-US" dirty="0" smtClean="0"/>
              <a:t>这两种在电子商务网站上都可以使用</a:t>
            </a:r>
            <a:endParaRPr lang="en-US" dirty="0" smtClean="0"/>
          </a:p>
          <a:p>
            <a:r>
              <a:rPr lang="en-US" dirty="0" smtClean="0"/>
              <a:t>Cookie </a:t>
            </a:r>
            <a:r>
              <a:rPr lang="zh-CN" altLang="en-US" dirty="0" smtClean="0"/>
              <a:t>来源</a:t>
            </a:r>
            <a:endParaRPr lang="en-US" dirty="0" smtClean="0"/>
          </a:p>
          <a:p>
            <a:pPr lvl="1"/>
            <a:r>
              <a:rPr lang="zh-CN" altLang="en-US" b="1" dirty="0" smtClean="0"/>
              <a:t>第一方</a:t>
            </a:r>
            <a:r>
              <a:rPr lang="en-US" b="1" dirty="0" smtClean="0"/>
              <a:t>cookie</a:t>
            </a:r>
          </a:p>
          <a:p>
            <a:pPr lvl="2"/>
            <a:r>
              <a:rPr lang="en-US" altLang="zh-CN" dirty="0" smtClean="0"/>
              <a:t>Web</a:t>
            </a:r>
            <a:r>
              <a:rPr lang="zh-CN" altLang="en-US" dirty="0" smtClean="0"/>
              <a:t>服务器把它们放置到客户端计算机上</a:t>
            </a:r>
            <a:endParaRPr lang="en-US" dirty="0" smtClean="0"/>
          </a:p>
          <a:p>
            <a:pPr lvl="1"/>
            <a:r>
              <a:rPr lang="zh-CN" altLang="en-US" b="1" dirty="0" smtClean="0"/>
              <a:t>第三方</a:t>
            </a:r>
            <a:r>
              <a:rPr lang="en-US" b="1" dirty="0" smtClean="0"/>
              <a:t>cookie</a:t>
            </a:r>
          </a:p>
          <a:p>
            <a:pPr lvl="2"/>
            <a:r>
              <a:rPr lang="zh-CN" altLang="en-US" dirty="0" smtClean="0"/>
              <a:t>第三方网站放置到客户计算机上的</a:t>
            </a:r>
            <a:r>
              <a:rPr lang="en-US" altLang="zh-CN" dirty="0" smtClean="0"/>
              <a:t>cookie</a:t>
            </a:r>
            <a:endParaRPr lang="en-US" dirty="0" smtClean="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8780791-75D7-4FA9-A300-C43F8A0BC73B}" type="slidenum">
              <a:rPr lang="en-US" smtClean="0"/>
              <a:pPr/>
              <a:t>18</a:t>
            </a:fld>
            <a:endParaRPr lang="en-US" dirty="0" smtClean="0"/>
          </a:p>
        </p:txBody>
      </p:sp>
      <p:sp>
        <p:nvSpPr>
          <p:cNvPr id="22532" name="Rectangle 7"/>
          <p:cNvSpPr>
            <a:spLocks noGrp="1" noChangeArrowheads="1"/>
          </p:cNvSpPr>
          <p:nvPr>
            <p:ph type="title" idx="4294967295"/>
          </p:nvPr>
        </p:nvSpPr>
        <p:spPr/>
        <p:txBody>
          <a:bodyPr/>
          <a:lstStyle/>
          <a:p>
            <a:r>
              <a:rPr lang="en-US" altLang="zh-CN" dirty="0" smtClean="0"/>
              <a:t>8.2.1  </a:t>
            </a:r>
            <a:r>
              <a:rPr lang="en-US" altLang="zh-CN" dirty="0" smtClean="0"/>
              <a:t>cookie</a:t>
            </a:r>
            <a:r>
              <a:rPr lang="zh-CN" altLang="en-US" dirty="0" smtClean="0"/>
              <a:t>和</a:t>
            </a:r>
            <a:r>
              <a:rPr lang="zh-CN" altLang="en-US" dirty="0"/>
              <a:t>网页</a:t>
            </a:r>
            <a:r>
              <a:rPr lang="zh-CN" altLang="en-US" dirty="0" smtClean="0"/>
              <a:t>臭虫（续）</a:t>
            </a:r>
            <a:endParaRPr lang="en-US" dirty="0" smtClean="0"/>
          </a:p>
        </p:txBody>
      </p:sp>
      <p:sp>
        <p:nvSpPr>
          <p:cNvPr id="22533" name="Rectangle 8"/>
          <p:cNvSpPr>
            <a:spLocks noGrp="1" noChangeArrowheads="1"/>
          </p:cNvSpPr>
          <p:nvPr>
            <p:ph type="body" idx="4294967295"/>
          </p:nvPr>
        </p:nvSpPr>
        <p:spPr/>
        <p:txBody>
          <a:bodyPr/>
          <a:lstStyle/>
          <a:p>
            <a:r>
              <a:rPr lang="zh-CN" altLang="en-US" dirty="0"/>
              <a:t>完全</a:t>
            </a:r>
            <a:r>
              <a:rPr lang="zh-CN" altLang="en-US" dirty="0" smtClean="0"/>
              <a:t>禁止</a:t>
            </a:r>
            <a:r>
              <a:rPr lang="en-US" dirty="0" smtClean="0"/>
              <a:t>cookie</a:t>
            </a:r>
          </a:p>
          <a:p>
            <a:pPr lvl="1"/>
            <a:r>
              <a:rPr lang="zh-CN" altLang="en-US" dirty="0" smtClean="0"/>
              <a:t>彻底的</a:t>
            </a:r>
            <a:r>
              <a:rPr lang="en-US" dirty="0" smtClean="0"/>
              <a:t>cookie </a:t>
            </a:r>
            <a:r>
              <a:rPr lang="zh-CN" altLang="en-US" dirty="0" smtClean="0"/>
              <a:t>防护</a:t>
            </a:r>
            <a:endParaRPr lang="en-US" dirty="0" smtClean="0"/>
          </a:p>
          <a:p>
            <a:pPr lvl="1"/>
            <a:r>
              <a:rPr lang="zh-CN" altLang="en-US" dirty="0" smtClean="0"/>
              <a:t>问题</a:t>
            </a:r>
            <a:endParaRPr lang="en-US" dirty="0" smtClean="0"/>
          </a:p>
          <a:p>
            <a:pPr lvl="2"/>
            <a:r>
              <a:rPr lang="zh-CN" altLang="en-US" dirty="0" smtClean="0"/>
              <a:t>有用的</a:t>
            </a:r>
            <a:r>
              <a:rPr lang="en-US" dirty="0" smtClean="0"/>
              <a:t>cookie</a:t>
            </a:r>
            <a:r>
              <a:rPr lang="zh-CN" altLang="en-US" dirty="0" smtClean="0"/>
              <a:t>也随其他</a:t>
            </a:r>
            <a:r>
              <a:rPr lang="en-US" altLang="zh-CN" dirty="0" smtClean="0"/>
              <a:t>cookie</a:t>
            </a:r>
            <a:r>
              <a:rPr lang="zh-CN" altLang="en-US" dirty="0" smtClean="0"/>
              <a:t>一起被阻止</a:t>
            </a:r>
            <a:endParaRPr lang="en-US" dirty="0" smtClean="0"/>
          </a:p>
          <a:p>
            <a:pPr lvl="2"/>
            <a:r>
              <a:rPr lang="zh-CN" altLang="en-US" dirty="0" smtClean="0"/>
              <a:t>无法使用网站的全部资源</a:t>
            </a:r>
            <a:endParaRPr lang="en-US" dirty="0" smtClean="0"/>
          </a:p>
          <a:p>
            <a:r>
              <a:rPr lang="en-US" dirty="0" smtClean="0"/>
              <a:t>Web </a:t>
            </a:r>
            <a:r>
              <a:rPr lang="zh-CN" altLang="en-US" dirty="0" smtClean="0"/>
              <a:t>浏览器</a:t>
            </a:r>
            <a:r>
              <a:rPr lang="en-US" dirty="0" smtClean="0"/>
              <a:t>cookie </a:t>
            </a:r>
            <a:r>
              <a:rPr lang="zh-CN" altLang="en-US" dirty="0" smtClean="0"/>
              <a:t>管理功能</a:t>
            </a:r>
            <a:endParaRPr lang="en-US" dirty="0" smtClean="0"/>
          </a:p>
          <a:p>
            <a:pPr lvl="1"/>
            <a:r>
              <a:rPr lang="zh-CN" altLang="en-US" dirty="0" smtClean="0"/>
              <a:t>只决绝第三方</a:t>
            </a:r>
            <a:r>
              <a:rPr lang="en-US" dirty="0" smtClean="0"/>
              <a:t>cookie</a:t>
            </a:r>
          </a:p>
          <a:p>
            <a:pPr lvl="1"/>
            <a:r>
              <a:rPr lang="zh-CN" altLang="en-US" dirty="0"/>
              <a:t>接受之前对每一</a:t>
            </a:r>
            <a:r>
              <a:rPr lang="zh-CN" altLang="en-US" dirty="0" smtClean="0"/>
              <a:t>个</a:t>
            </a:r>
            <a:r>
              <a:rPr lang="en-US" dirty="0" smtClean="0"/>
              <a:t>cookie</a:t>
            </a:r>
            <a:r>
              <a:rPr lang="zh-CN" altLang="en-US" dirty="0" smtClean="0"/>
              <a:t>都做检查</a:t>
            </a:r>
            <a:endParaRPr lang="en-US" dirty="0" smtClean="0"/>
          </a:p>
          <a:p>
            <a:pPr lvl="1"/>
            <a:r>
              <a:rPr lang="zh-CN" altLang="en-US" dirty="0" smtClean="0"/>
              <a:t>大多数</a:t>
            </a:r>
            <a:r>
              <a:rPr lang="en-US" altLang="zh-CN" dirty="0" smtClean="0"/>
              <a:t>Web</a:t>
            </a:r>
            <a:r>
              <a:rPr lang="zh-CN" altLang="en-US" dirty="0" smtClean="0"/>
              <a:t>浏览器都提供</a:t>
            </a:r>
            <a:endParaRPr lang="en-US" dirty="0" smtClean="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ED8C5E5-06DC-4F9F-8B77-18C1A4A74536}" type="slidenum">
              <a:rPr lang="en-US" smtClean="0"/>
              <a:pPr/>
              <a:t>19</a:t>
            </a:fld>
            <a:endParaRPr lang="en-US" dirty="0" smtClean="0"/>
          </a:p>
        </p:txBody>
      </p:sp>
      <p:sp>
        <p:nvSpPr>
          <p:cNvPr id="23556" name="Rectangle 6"/>
          <p:cNvSpPr>
            <a:spLocks noChangeArrowheads="1"/>
          </p:cNvSpPr>
          <p:nvPr/>
        </p:nvSpPr>
        <p:spPr bwMode="auto">
          <a:xfrm>
            <a:off x="426204" y="5881688"/>
            <a:ext cx="58673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a:t>
            </a:r>
            <a:r>
              <a:rPr lang="en-US" b="1" dirty="0" smtClean="0"/>
              <a:t>8-3</a:t>
            </a:r>
            <a:r>
              <a:rPr lang="en-US" dirty="0" smtClean="0"/>
              <a:t> </a:t>
            </a:r>
            <a:r>
              <a:rPr lang="en-US" dirty="0"/>
              <a:t>Mozilla </a:t>
            </a:r>
            <a:r>
              <a:rPr lang="en-US" dirty="0" smtClean="0"/>
              <a:t>Firefox</a:t>
            </a:r>
            <a:r>
              <a:rPr lang="zh-CN" altLang="en-US" dirty="0" smtClean="0"/>
              <a:t>浏览器中管理存储</a:t>
            </a:r>
            <a:r>
              <a:rPr lang="en-US" altLang="zh-CN" dirty="0" smtClean="0"/>
              <a:t>cookie</a:t>
            </a:r>
            <a:r>
              <a:rPr lang="zh-CN" altLang="en-US" dirty="0" smtClean="0"/>
              <a:t>的对话框</a:t>
            </a:r>
            <a:endParaRPr lang="en-US" dirty="0"/>
          </a:p>
        </p:txBody>
      </p:sp>
      <p:pic>
        <p:nvPicPr>
          <p:cNvPr id="23558" name="Picture 6"/>
          <p:cNvPicPr>
            <a:picLocks noChangeAspect="1" noChangeArrowheads="1"/>
          </p:cNvPicPr>
          <p:nvPr/>
        </p:nvPicPr>
        <p:blipFill>
          <a:blip r:embed="rId3" cstate="print">
            <a:extLst>
              <a:ext uri="{BEBA8EAE-BF5A-486C-A8C5-ECC9F3942E4B}">
                <a14:imgProps xmlns:a14="http://schemas.microsoft.com/office/drawing/2010/main">
                  <a14:imgLayer r:embed="rId4">
                    <a14:imgEffect>
                      <a14:sharpenSoften amount="25000"/>
                    </a14:imgEffect>
                    <a14:imgEffect>
                      <a14:saturation sat="200000"/>
                    </a14:imgEffect>
                  </a14:imgLayer>
                </a14:imgProps>
              </a:ext>
              <a:ext uri="{28A0092B-C50C-407E-A947-70E740481C1C}">
                <a14:useLocalDpi xmlns:a14="http://schemas.microsoft.com/office/drawing/2010/main" val="0"/>
              </a:ext>
            </a:extLst>
          </a:blip>
          <a:srcRect/>
          <a:stretch>
            <a:fillRect/>
          </a:stretch>
        </p:blipFill>
        <p:spPr bwMode="auto">
          <a:xfrm>
            <a:off x="462279" y="91698"/>
            <a:ext cx="8148321" cy="5729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Slide Number Placeholder 2"/>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A4C84585-1347-4F00-B154-2BFF5A5314B5}" type="slidenum">
              <a:rPr lang="en-US" smtClean="0"/>
              <a:pPr/>
              <a:t>2</a:t>
            </a:fld>
            <a:endParaRPr lang="en-US" dirty="0" smtClean="0"/>
          </a:p>
        </p:txBody>
      </p:sp>
      <p:sp>
        <p:nvSpPr>
          <p:cNvPr id="4100" name="Slide Number Placeholder 2"/>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B45F8BAB-5437-4EAE-88C6-B6E52AFA93DF}" type="slidenum">
              <a:rPr lang="en-US" sz="1400"/>
              <a:pPr algn="r" eaLnBrk="1" hangingPunct="1"/>
              <a:t>2</a:t>
            </a:fld>
            <a:endParaRPr lang="en-US" sz="1400" dirty="0"/>
          </a:p>
        </p:txBody>
      </p:sp>
      <p:sp>
        <p:nvSpPr>
          <p:cNvPr id="4101" name="Rectangle 9"/>
          <p:cNvSpPr>
            <a:spLocks noGrp="1" noChangeArrowheads="1"/>
          </p:cNvSpPr>
          <p:nvPr>
            <p:ph type="title" idx="4294967295"/>
          </p:nvPr>
        </p:nvSpPr>
        <p:spPr/>
        <p:txBody>
          <a:bodyPr/>
          <a:lstStyle/>
          <a:p>
            <a:r>
              <a:rPr lang="zh-CN" altLang="en-US" dirty="0" smtClean="0"/>
              <a:t>学习目标</a:t>
            </a:r>
            <a:endParaRPr lang="en-US" dirty="0" smtClean="0"/>
          </a:p>
        </p:txBody>
      </p:sp>
      <p:sp>
        <p:nvSpPr>
          <p:cNvPr id="4102" name="Rectangle 10"/>
          <p:cNvSpPr>
            <a:spLocks noGrp="1" noChangeArrowheads="1"/>
          </p:cNvSpPr>
          <p:nvPr>
            <p:ph type="body" idx="4294967295"/>
          </p:nvPr>
        </p:nvSpPr>
        <p:spPr/>
        <p:txBody>
          <a:bodyPr/>
          <a:lstStyle/>
          <a:p>
            <a:r>
              <a:rPr lang="zh-CN" altLang="en-US" dirty="0" smtClean="0"/>
              <a:t>在线交易中存在的安全风险和应对措施</a:t>
            </a:r>
            <a:endParaRPr lang="en-US" dirty="0" smtClean="0"/>
          </a:p>
          <a:p>
            <a:r>
              <a:rPr lang="zh-CN" altLang="en-US" dirty="0" smtClean="0"/>
              <a:t>创建安全策略</a:t>
            </a:r>
            <a:endParaRPr lang="en-US" dirty="0" smtClean="0"/>
          </a:p>
          <a:p>
            <a:r>
              <a:rPr lang="zh-CN" altLang="en-US" dirty="0"/>
              <a:t>客户机的</a:t>
            </a:r>
            <a:r>
              <a:rPr lang="zh-CN" altLang="en-US" dirty="0" smtClean="0"/>
              <a:t>安全</a:t>
            </a:r>
            <a:endParaRPr lang="en-US" dirty="0" smtClean="0"/>
          </a:p>
          <a:p>
            <a:r>
              <a:rPr lang="zh-CN" altLang="en-US" dirty="0" smtClean="0"/>
              <a:t>计算机之间通信信道的安全</a:t>
            </a:r>
            <a:endParaRPr lang="en-US" altLang="zh-CN" dirty="0" smtClean="0"/>
          </a:p>
          <a:p>
            <a:r>
              <a:rPr lang="en-US" altLang="zh-CN" dirty="0"/>
              <a:t>Web</a:t>
            </a:r>
            <a:r>
              <a:rPr lang="zh-CN" altLang="en-US" dirty="0"/>
              <a:t>服务器的安全</a:t>
            </a:r>
            <a:endParaRPr lang="en-US" altLang="zh-CN" dirty="0"/>
          </a:p>
          <a:p>
            <a:r>
              <a:rPr lang="zh-CN" altLang="en-US" dirty="0"/>
              <a:t>推动计算机、网络和</a:t>
            </a:r>
            <a:r>
              <a:rPr lang="zh-CN" altLang="en-US" dirty="0" smtClean="0"/>
              <a:t>互联网</a:t>
            </a:r>
            <a:r>
              <a:rPr lang="zh-CN" altLang="en-US" dirty="0"/>
              <a:t>安全的组织</a:t>
            </a:r>
            <a:endParaRPr lang="en-US"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FD55A3F-1E5E-4AB8-81EB-85F51B73BE0D}" type="slidenum">
              <a:rPr lang="en-US" smtClean="0"/>
              <a:pPr/>
              <a:t>20</a:t>
            </a:fld>
            <a:endParaRPr lang="en-US" dirty="0" smtClean="0"/>
          </a:p>
        </p:txBody>
      </p:sp>
      <p:sp>
        <p:nvSpPr>
          <p:cNvPr id="24580" name="Rectangle 7"/>
          <p:cNvSpPr>
            <a:spLocks noGrp="1" noChangeArrowheads="1"/>
          </p:cNvSpPr>
          <p:nvPr>
            <p:ph type="title" idx="4294967295"/>
          </p:nvPr>
        </p:nvSpPr>
        <p:spPr/>
        <p:txBody>
          <a:bodyPr/>
          <a:lstStyle/>
          <a:p>
            <a:r>
              <a:rPr lang="en-US" altLang="zh-CN" dirty="0" smtClean="0"/>
              <a:t>8.2.1  </a:t>
            </a:r>
            <a:r>
              <a:rPr lang="en-US" altLang="zh-CN" dirty="0" smtClean="0"/>
              <a:t>cookie</a:t>
            </a:r>
            <a:r>
              <a:rPr lang="zh-CN" altLang="en-US" dirty="0" smtClean="0"/>
              <a:t>和</a:t>
            </a:r>
            <a:r>
              <a:rPr lang="zh-CN" altLang="en-US" dirty="0"/>
              <a:t>网页</a:t>
            </a:r>
            <a:r>
              <a:rPr lang="zh-CN" altLang="en-US" dirty="0" smtClean="0"/>
              <a:t>臭虫（续）</a:t>
            </a:r>
            <a:endParaRPr lang="en-US" dirty="0" smtClean="0"/>
          </a:p>
        </p:txBody>
      </p:sp>
      <p:sp>
        <p:nvSpPr>
          <p:cNvPr id="24581" name="Rectangle 8"/>
          <p:cNvSpPr>
            <a:spLocks noGrp="1" noChangeArrowheads="1"/>
          </p:cNvSpPr>
          <p:nvPr>
            <p:ph type="body" idx="4294967295"/>
          </p:nvPr>
        </p:nvSpPr>
        <p:spPr/>
        <p:txBody>
          <a:bodyPr/>
          <a:lstStyle/>
          <a:p>
            <a:r>
              <a:rPr lang="zh-CN" altLang="en-US" b="1" dirty="0" smtClean="0"/>
              <a:t>网页臭虫</a:t>
            </a:r>
            <a:endParaRPr lang="en-US" b="1" dirty="0" smtClean="0"/>
          </a:p>
          <a:p>
            <a:pPr lvl="1"/>
            <a:r>
              <a:rPr lang="zh-CN" altLang="en-US" dirty="0" smtClean="0"/>
              <a:t>第三方网站放置在其他网站页面上的微小图片</a:t>
            </a:r>
            <a:endParaRPr lang="en-US" dirty="0" smtClean="0"/>
          </a:p>
          <a:p>
            <a:pPr lvl="1"/>
            <a:r>
              <a:rPr lang="zh-CN" altLang="en-US" dirty="0" smtClean="0"/>
              <a:t>目的</a:t>
            </a:r>
            <a:endParaRPr lang="en-US" dirty="0" smtClean="0"/>
          </a:p>
          <a:p>
            <a:pPr lvl="2"/>
            <a:r>
              <a:rPr lang="zh-CN" altLang="en-US" dirty="0" smtClean="0"/>
              <a:t>为第三方网站提供一种往访问者计算机上放置</a:t>
            </a:r>
            <a:r>
              <a:rPr lang="en-US" altLang="zh-CN" dirty="0" smtClean="0"/>
              <a:t>cookie</a:t>
            </a:r>
            <a:r>
              <a:rPr lang="zh-CN" altLang="en-US" dirty="0" smtClean="0"/>
              <a:t>的途径</a:t>
            </a:r>
            <a:endParaRPr lang="en-US" dirty="0" smtClean="0"/>
          </a:p>
          <a:p>
            <a:r>
              <a:rPr lang="zh-CN" altLang="en-US" dirty="0" smtClean="0"/>
              <a:t>互联网广告界</a:t>
            </a:r>
            <a:r>
              <a:rPr lang="en-US" dirty="0" smtClean="0"/>
              <a:t>:</a:t>
            </a:r>
          </a:p>
          <a:p>
            <a:pPr lvl="1"/>
            <a:r>
              <a:rPr lang="zh-CN" altLang="en-US" dirty="0" smtClean="0"/>
              <a:t>将网页臭虫称为“透明</a:t>
            </a:r>
            <a:r>
              <a:rPr lang="en-US" altLang="zh-CN" dirty="0" smtClean="0"/>
              <a:t>GIF</a:t>
            </a:r>
            <a:r>
              <a:rPr lang="zh-CN" altLang="en-US" dirty="0" smtClean="0"/>
              <a:t>”</a:t>
            </a:r>
            <a:r>
              <a:rPr lang="zh-CN" altLang="en-US" dirty="0"/>
              <a:t>或</a:t>
            </a:r>
            <a:r>
              <a:rPr lang="zh-CN" altLang="en-US" dirty="0" smtClean="0"/>
              <a:t>“</a:t>
            </a:r>
            <a:r>
              <a:rPr lang="en-US" altLang="zh-CN" dirty="0" smtClean="0"/>
              <a:t>1X1GIF</a:t>
            </a:r>
            <a:r>
              <a:rPr lang="zh-CN" altLang="en-US" dirty="0" smtClean="0"/>
              <a:t>”</a:t>
            </a:r>
            <a:endParaRPr lang="en-US" dirty="0" smtClean="0"/>
          </a:p>
          <a:p>
            <a:pPr lvl="2"/>
            <a:r>
              <a:rPr lang="zh-CN" altLang="en-US" dirty="0" smtClean="0"/>
              <a:t>图片以</a:t>
            </a:r>
            <a:r>
              <a:rPr lang="en-US" altLang="zh-CN" dirty="0" smtClean="0"/>
              <a:t>GIF</a:t>
            </a:r>
            <a:r>
              <a:rPr lang="zh-CN" altLang="en-US" dirty="0" smtClean="0"/>
              <a:t>格式创建</a:t>
            </a:r>
            <a:endParaRPr lang="en-US" dirty="0" smtClean="0"/>
          </a:p>
          <a:p>
            <a:pPr lvl="2"/>
            <a:r>
              <a:rPr lang="zh-CN" altLang="en-US" dirty="0" smtClean="0"/>
              <a:t>颜色值为“透明”，尺寸小到</a:t>
            </a:r>
            <a:r>
              <a:rPr lang="en-US" altLang="zh-CN" dirty="0" smtClean="0"/>
              <a:t>1X1</a:t>
            </a:r>
            <a:r>
              <a:rPr lang="zh-CN" altLang="en-US" dirty="0" smtClean="0"/>
              <a:t>像素</a:t>
            </a:r>
            <a:endParaRPr lang="en-US" dirty="0" smtClean="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2946437-4B51-481F-A6F9-6F216082803B}" type="slidenum">
              <a:rPr lang="en-US" smtClean="0"/>
              <a:pPr/>
              <a:t>21</a:t>
            </a:fld>
            <a:endParaRPr lang="en-US" dirty="0" smtClean="0"/>
          </a:p>
        </p:txBody>
      </p:sp>
      <p:sp>
        <p:nvSpPr>
          <p:cNvPr id="25604" name="Rectangle 7"/>
          <p:cNvSpPr>
            <a:spLocks noGrp="1" noChangeArrowheads="1"/>
          </p:cNvSpPr>
          <p:nvPr>
            <p:ph type="title" idx="4294967295"/>
          </p:nvPr>
        </p:nvSpPr>
        <p:spPr/>
        <p:txBody>
          <a:bodyPr/>
          <a:lstStyle/>
          <a:p>
            <a:r>
              <a:rPr lang="en-US" altLang="zh-CN" dirty="0" smtClean="0"/>
              <a:t>8.2.2  </a:t>
            </a:r>
            <a:r>
              <a:rPr lang="zh-CN" altLang="en-US" dirty="0" smtClean="0"/>
              <a:t>活动内容</a:t>
            </a:r>
            <a:endParaRPr lang="en-US" dirty="0" smtClean="0"/>
          </a:p>
        </p:txBody>
      </p:sp>
      <p:sp>
        <p:nvSpPr>
          <p:cNvPr id="25605" name="Rectangle 8"/>
          <p:cNvSpPr>
            <a:spLocks noGrp="1" noChangeArrowheads="1"/>
          </p:cNvSpPr>
          <p:nvPr>
            <p:ph type="body" idx="4294967295"/>
          </p:nvPr>
        </p:nvSpPr>
        <p:spPr/>
        <p:txBody>
          <a:bodyPr/>
          <a:lstStyle/>
          <a:p>
            <a:pPr>
              <a:lnSpc>
                <a:spcPct val="90000"/>
              </a:lnSpc>
            </a:pPr>
            <a:r>
              <a:rPr lang="zh-CN" altLang="en-US" b="1" dirty="0" smtClean="0"/>
              <a:t>活动内容</a:t>
            </a:r>
            <a:endParaRPr lang="en-US" b="1" dirty="0" smtClean="0"/>
          </a:p>
          <a:p>
            <a:pPr lvl="1">
              <a:lnSpc>
                <a:spcPct val="90000"/>
              </a:lnSpc>
            </a:pPr>
            <a:r>
              <a:rPr lang="zh-CN" altLang="zh-CN" dirty="0"/>
              <a:t>页面上嵌入的对用户透明的程序</a:t>
            </a:r>
            <a:endParaRPr lang="en-US" dirty="0" smtClean="0"/>
          </a:p>
          <a:p>
            <a:pPr lvl="1">
              <a:lnSpc>
                <a:spcPct val="90000"/>
              </a:lnSpc>
            </a:pPr>
            <a:r>
              <a:rPr lang="zh-CN" altLang="zh-CN" dirty="0"/>
              <a:t>可完成一些动作</a:t>
            </a:r>
            <a:endParaRPr lang="en-US" dirty="0" smtClean="0"/>
          </a:p>
          <a:p>
            <a:pPr lvl="1">
              <a:lnSpc>
                <a:spcPct val="90000"/>
              </a:lnSpc>
            </a:pPr>
            <a:r>
              <a:rPr lang="zh-CN" altLang="en-US" dirty="0" smtClean="0"/>
              <a:t>电子商务上的例子</a:t>
            </a:r>
            <a:endParaRPr lang="en-US" dirty="0" smtClean="0"/>
          </a:p>
          <a:p>
            <a:pPr lvl="2">
              <a:lnSpc>
                <a:spcPct val="90000"/>
              </a:lnSpc>
            </a:pPr>
            <a:r>
              <a:rPr lang="zh-CN" altLang="zh-CN" dirty="0"/>
              <a:t>将选中的商品放入购物车</a:t>
            </a:r>
            <a:r>
              <a:rPr lang="en-US" dirty="0" smtClean="0"/>
              <a:t>;</a:t>
            </a:r>
            <a:r>
              <a:rPr lang="zh-CN" altLang="zh-CN" dirty="0" smtClean="0"/>
              <a:t>计算</a:t>
            </a:r>
            <a:r>
              <a:rPr lang="zh-CN" altLang="en-US" dirty="0" smtClean="0"/>
              <a:t>税额和货款</a:t>
            </a:r>
            <a:endParaRPr lang="en-US" dirty="0" smtClean="0"/>
          </a:p>
          <a:p>
            <a:pPr>
              <a:lnSpc>
                <a:spcPct val="90000"/>
              </a:lnSpc>
            </a:pPr>
            <a:r>
              <a:rPr lang="zh-CN" altLang="en-US" dirty="0" smtClean="0"/>
              <a:t>优势</a:t>
            </a:r>
            <a:endParaRPr lang="en-US" dirty="0" smtClean="0"/>
          </a:p>
          <a:p>
            <a:pPr lvl="1">
              <a:lnSpc>
                <a:spcPct val="90000"/>
              </a:lnSpc>
            </a:pPr>
            <a:r>
              <a:rPr lang="zh-CN" altLang="zh-CN" dirty="0"/>
              <a:t>扩展了</a:t>
            </a:r>
            <a:r>
              <a:rPr lang="en-US" altLang="zh-CN" dirty="0"/>
              <a:t>HTML</a:t>
            </a:r>
            <a:r>
              <a:rPr lang="zh-CN" altLang="zh-CN" dirty="0"/>
              <a:t>的功能</a:t>
            </a:r>
            <a:endParaRPr lang="en-US" dirty="0" smtClean="0"/>
          </a:p>
          <a:p>
            <a:pPr lvl="1">
              <a:lnSpc>
                <a:spcPct val="90000"/>
              </a:lnSpc>
            </a:pPr>
            <a:r>
              <a:rPr lang="zh-CN" altLang="zh-CN" dirty="0"/>
              <a:t>让一些数据处理的繁琐工作从忙碌的服务器转移到用户的客户机上进行</a:t>
            </a:r>
            <a:endParaRPr lang="en-US" dirty="0" smtClean="0"/>
          </a:p>
          <a:p>
            <a:pPr>
              <a:lnSpc>
                <a:spcPct val="90000"/>
              </a:lnSpc>
            </a:pPr>
            <a:r>
              <a:rPr lang="zh-CN" altLang="en-US" dirty="0" smtClean="0"/>
              <a:t>劣势</a:t>
            </a:r>
            <a:endParaRPr lang="en-US" dirty="0" smtClean="0"/>
          </a:p>
          <a:p>
            <a:pPr lvl="1">
              <a:lnSpc>
                <a:spcPct val="90000"/>
              </a:lnSpc>
            </a:pPr>
            <a:r>
              <a:rPr lang="zh-CN" altLang="zh-CN" dirty="0"/>
              <a:t>有可能损害客户</a:t>
            </a:r>
            <a:r>
              <a:rPr lang="zh-CN" altLang="zh-CN" dirty="0" smtClean="0"/>
              <a:t>机</a:t>
            </a:r>
            <a:endParaRPr lang="en-US" dirty="0" smtClean="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C93C7E4-42E7-4BCD-BA11-59D957CC9C80}" type="slidenum">
              <a:rPr lang="en-US" smtClean="0"/>
              <a:pPr/>
              <a:t>22</a:t>
            </a:fld>
            <a:endParaRPr lang="en-US" dirty="0" smtClean="0"/>
          </a:p>
        </p:txBody>
      </p:sp>
      <p:sp>
        <p:nvSpPr>
          <p:cNvPr id="26628" name="Rectangle 7"/>
          <p:cNvSpPr>
            <a:spLocks noGrp="1" noChangeArrowheads="1"/>
          </p:cNvSpPr>
          <p:nvPr>
            <p:ph type="title" idx="4294967295"/>
          </p:nvPr>
        </p:nvSpPr>
        <p:spPr/>
        <p:txBody>
          <a:bodyPr/>
          <a:lstStyle/>
          <a:p>
            <a:r>
              <a:rPr lang="en-US" altLang="zh-CN" dirty="0" smtClean="0"/>
              <a:t>8.2.2  </a:t>
            </a:r>
            <a:r>
              <a:rPr lang="zh-CN" altLang="en-US" dirty="0" smtClean="0"/>
              <a:t>活动内容（续）</a:t>
            </a:r>
            <a:endParaRPr lang="en-US" dirty="0" smtClean="0"/>
          </a:p>
        </p:txBody>
      </p:sp>
      <p:sp>
        <p:nvSpPr>
          <p:cNvPr id="26629" name="Rectangle 8"/>
          <p:cNvSpPr>
            <a:spLocks noGrp="1" noChangeArrowheads="1"/>
          </p:cNvSpPr>
          <p:nvPr>
            <p:ph type="body" idx="4294967295"/>
          </p:nvPr>
        </p:nvSpPr>
        <p:spPr/>
        <p:txBody>
          <a:bodyPr/>
          <a:lstStyle/>
          <a:p>
            <a:r>
              <a:rPr lang="en-US" altLang="zh-CN" dirty="0"/>
              <a:t>cookie</a:t>
            </a:r>
            <a:r>
              <a:rPr lang="zh-CN" altLang="zh-CN" dirty="0"/>
              <a:t>、</a:t>
            </a:r>
            <a:r>
              <a:rPr lang="en-US" altLang="zh-CN" dirty="0"/>
              <a:t>Java</a:t>
            </a:r>
            <a:r>
              <a:rPr lang="zh-CN" altLang="zh-CN" dirty="0"/>
              <a:t>小应用程序、</a:t>
            </a:r>
            <a:r>
              <a:rPr lang="en-US" altLang="zh-CN" dirty="0"/>
              <a:t>JavaScript</a:t>
            </a:r>
            <a:r>
              <a:rPr lang="zh-CN" altLang="zh-CN" dirty="0"/>
              <a:t>、</a:t>
            </a:r>
            <a:r>
              <a:rPr lang="en-US" altLang="zh-CN" dirty="0"/>
              <a:t>VBScript</a:t>
            </a:r>
            <a:r>
              <a:rPr lang="zh-CN" altLang="zh-CN" dirty="0"/>
              <a:t>和</a:t>
            </a:r>
            <a:r>
              <a:rPr lang="en-US" altLang="zh-CN" dirty="0"/>
              <a:t>Active X</a:t>
            </a:r>
            <a:r>
              <a:rPr lang="zh-CN" altLang="zh-CN" dirty="0"/>
              <a:t>控件</a:t>
            </a:r>
            <a:r>
              <a:rPr lang="en-US" dirty="0" smtClean="0"/>
              <a:t>, </a:t>
            </a:r>
            <a:r>
              <a:rPr lang="zh-CN" altLang="en-US" dirty="0" smtClean="0"/>
              <a:t>图片、</a:t>
            </a:r>
            <a:r>
              <a:rPr lang="en-US" altLang="zh-CN" dirty="0" smtClean="0"/>
              <a:t>We</a:t>
            </a:r>
            <a:r>
              <a:rPr lang="zh-CN" altLang="en-US" dirty="0" smtClean="0"/>
              <a:t>浏览器插件、电子邮件附件</a:t>
            </a:r>
            <a:endParaRPr lang="en-US" dirty="0" smtClean="0"/>
          </a:p>
          <a:p>
            <a:r>
              <a:rPr lang="zh-CN" altLang="zh-CN" b="1" dirty="0"/>
              <a:t>脚本语言</a:t>
            </a:r>
            <a:r>
              <a:rPr lang="en-US" dirty="0" smtClean="0"/>
              <a:t>: </a:t>
            </a:r>
            <a:r>
              <a:rPr lang="zh-CN" altLang="en-US" dirty="0" smtClean="0"/>
              <a:t>提供可执行脚本</a:t>
            </a:r>
            <a:endParaRPr lang="en-US" dirty="0" smtClean="0"/>
          </a:p>
          <a:p>
            <a:pPr lvl="1"/>
            <a:r>
              <a:rPr lang="zh-CN" altLang="en-US" dirty="0" smtClean="0"/>
              <a:t>例子</a:t>
            </a:r>
            <a:r>
              <a:rPr lang="en-US" dirty="0" smtClean="0"/>
              <a:t>: JavaScript </a:t>
            </a:r>
            <a:r>
              <a:rPr lang="zh-CN" altLang="en-US" dirty="0"/>
              <a:t>和</a:t>
            </a:r>
            <a:r>
              <a:rPr lang="en-US" dirty="0" smtClean="0"/>
              <a:t> VBScript</a:t>
            </a:r>
          </a:p>
          <a:p>
            <a:r>
              <a:rPr lang="en-US" b="1" dirty="0" smtClean="0"/>
              <a:t>Applet</a:t>
            </a:r>
            <a:r>
              <a:rPr lang="en-US" dirty="0" smtClean="0"/>
              <a:t>:</a:t>
            </a:r>
            <a:r>
              <a:rPr lang="zh-CN" altLang="zh-CN" dirty="0"/>
              <a:t>很小的应用程序</a:t>
            </a:r>
            <a:endParaRPr lang="en-US" dirty="0" smtClean="0"/>
          </a:p>
          <a:p>
            <a:pPr lvl="1"/>
            <a:r>
              <a:rPr lang="zh-CN" altLang="zh-CN" dirty="0"/>
              <a:t>比较典型的是在</a:t>
            </a:r>
            <a:r>
              <a:rPr lang="en-US" altLang="zh-CN" dirty="0"/>
              <a:t>Web</a:t>
            </a:r>
            <a:r>
              <a:rPr lang="zh-CN" altLang="zh-CN" dirty="0"/>
              <a:t>浏览器中运行</a:t>
            </a:r>
            <a:endParaRPr lang="en-US" dirty="0" smtClean="0"/>
          </a:p>
          <a:p>
            <a:pPr lvl="2"/>
            <a:r>
              <a:rPr lang="zh-CN" altLang="zh-CN" dirty="0"/>
              <a:t>有些浏览器有能够限制</a:t>
            </a:r>
            <a:r>
              <a:rPr lang="en-US" altLang="zh-CN" dirty="0"/>
              <a:t>JavaScript applet</a:t>
            </a:r>
            <a:r>
              <a:rPr lang="zh-CN" altLang="zh-CN" dirty="0"/>
              <a:t>行为的工具</a:t>
            </a:r>
            <a:endParaRPr lang="en-US" dirty="0" smtClean="0"/>
          </a:p>
          <a:p>
            <a:r>
              <a:rPr lang="zh-CN" altLang="en-US" dirty="0" smtClean="0"/>
              <a:t>活动内容模块</a:t>
            </a:r>
            <a:endParaRPr lang="en-US" dirty="0" smtClean="0"/>
          </a:p>
          <a:p>
            <a:pPr lvl="1"/>
            <a:r>
              <a:rPr lang="zh-CN" altLang="zh-CN" dirty="0"/>
              <a:t>嵌入在</a:t>
            </a:r>
            <a:r>
              <a:rPr lang="en-US" altLang="zh-CN" dirty="0"/>
              <a:t>Web</a:t>
            </a:r>
            <a:r>
              <a:rPr lang="zh-CN" altLang="zh-CN" dirty="0"/>
              <a:t>网页</a:t>
            </a:r>
            <a:r>
              <a:rPr lang="zh-CN" altLang="zh-CN" dirty="0" smtClean="0"/>
              <a:t>里</a:t>
            </a:r>
            <a:r>
              <a:rPr lang="zh-CN" altLang="en-US" dirty="0" smtClean="0"/>
              <a:t>（不可见）</a:t>
            </a:r>
            <a:endParaRPr lang="en-US" dirty="0" smtClean="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2315EEA-D22B-43AD-B7F7-F334243D1657}" type="slidenum">
              <a:rPr lang="en-US" smtClean="0"/>
              <a:pPr/>
              <a:t>23</a:t>
            </a:fld>
            <a:endParaRPr lang="en-US" dirty="0" smtClean="0"/>
          </a:p>
        </p:txBody>
      </p:sp>
      <p:sp>
        <p:nvSpPr>
          <p:cNvPr id="27652" name="Rectangle 6"/>
          <p:cNvSpPr>
            <a:spLocks noChangeArrowheads="1"/>
          </p:cNvSpPr>
          <p:nvPr/>
        </p:nvSpPr>
        <p:spPr bwMode="auto">
          <a:xfrm>
            <a:off x="502404" y="5805487"/>
            <a:ext cx="346921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a:t>图</a:t>
            </a:r>
            <a:r>
              <a:rPr lang="en-US" b="1" dirty="0" smtClean="0"/>
              <a:t> </a:t>
            </a:r>
            <a:r>
              <a:rPr lang="en-US" b="1" dirty="0" smtClean="0"/>
              <a:t>8-4</a:t>
            </a:r>
            <a:r>
              <a:rPr lang="en-US" dirty="0" smtClean="0"/>
              <a:t> </a:t>
            </a:r>
            <a:r>
              <a:rPr lang="en-US" altLang="zh-CN" dirty="0" err="1"/>
              <a:t>Mozila</a:t>
            </a:r>
            <a:r>
              <a:rPr lang="en-US" altLang="zh-CN" dirty="0"/>
              <a:t> </a:t>
            </a:r>
            <a:r>
              <a:rPr lang="en-US" altLang="zh-CN" dirty="0" err="1"/>
              <a:t>Firfox</a:t>
            </a:r>
            <a:r>
              <a:rPr lang="zh-CN" altLang="zh-CN" dirty="0"/>
              <a:t>的高级设置</a:t>
            </a:r>
            <a:endParaRPr lang="en-US" dirty="0"/>
          </a:p>
        </p:txBody>
      </p:sp>
      <p:pic>
        <p:nvPicPr>
          <p:cNvPr id="27654" name="Picture 6"/>
          <p:cNvPicPr>
            <a:picLocks noChangeAspect="1" noChangeArrowheads="1"/>
          </p:cNvPicPr>
          <p:nvPr/>
        </p:nvPicPr>
        <p:blipFill>
          <a:blip r:embed="rId3" cstate="print">
            <a:extLst>
              <a:ext uri="{BEBA8EAE-BF5A-486C-A8C5-ECC9F3942E4B}">
                <a14:imgProps xmlns:a14="http://schemas.microsoft.com/office/drawing/2010/main">
                  <a14:imgLayer r:embed="rId4">
                    <a14:imgEffect>
                      <a14:sharpenSoften amount="25000"/>
                    </a14:imgEffect>
                    <a14:imgEffect>
                      <a14:saturation sat="200000"/>
                    </a14:imgEffect>
                  </a14:imgLayer>
                </a14:imgProps>
              </a:ext>
              <a:ext uri="{28A0092B-C50C-407E-A947-70E740481C1C}">
                <a14:useLocalDpi xmlns:a14="http://schemas.microsoft.com/office/drawing/2010/main" val="0"/>
              </a:ext>
            </a:extLst>
          </a:blip>
          <a:srcRect/>
          <a:stretch>
            <a:fillRect/>
          </a:stretch>
        </p:blipFill>
        <p:spPr bwMode="auto">
          <a:xfrm>
            <a:off x="502404" y="228600"/>
            <a:ext cx="5964312" cy="557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0CABCAE-C97B-4092-949D-6596E348C2BC}" type="slidenum">
              <a:rPr lang="en-US" smtClean="0"/>
              <a:pPr/>
              <a:t>24</a:t>
            </a:fld>
            <a:endParaRPr lang="en-US" dirty="0" smtClean="0"/>
          </a:p>
        </p:txBody>
      </p:sp>
      <p:sp>
        <p:nvSpPr>
          <p:cNvPr id="28676" name="Rectangle 7"/>
          <p:cNvSpPr>
            <a:spLocks noGrp="1" noChangeArrowheads="1"/>
          </p:cNvSpPr>
          <p:nvPr>
            <p:ph type="title" idx="4294967295"/>
          </p:nvPr>
        </p:nvSpPr>
        <p:spPr/>
        <p:txBody>
          <a:bodyPr/>
          <a:lstStyle/>
          <a:p>
            <a:r>
              <a:rPr lang="en-US" altLang="zh-CN" dirty="0" smtClean="0"/>
              <a:t>8.2.2  </a:t>
            </a:r>
            <a:r>
              <a:rPr lang="zh-CN" altLang="en-US" dirty="0" smtClean="0"/>
              <a:t>活动内容（续）</a:t>
            </a:r>
            <a:endParaRPr lang="en-US" dirty="0" smtClean="0"/>
          </a:p>
        </p:txBody>
      </p:sp>
      <p:sp>
        <p:nvSpPr>
          <p:cNvPr id="28677" name="Rectangle 8"/>
          <p:cNvSpPr>
            <a:spLocks noGrp="1" noChangeArrowheads="1"/>
          </p:cNvSpPr>
          <p:nvPr>
            <p:ph type="body" idx="4294967295"/>
          </p:nvPr>
        </p:nvSpPr>
        <p:spPr>
          <a:xfrm>
            <a:off x="457200" y="1219200"/>
            <a:ext cx="8610600" cy="5257800"/>
          </a:xfrm>
        </p:spPr>
        <p:txBody>
          <a:bodyPr/>
          <a:lstStyle/>
          <a:p>
            <a:r>
              <a:rPr lang="zh-CN" altLang="zh-CN" dirty="0"/>
              <a:t>骇</a:t>
            </a:r>
            <a:r>
              <a:rPr lang="zh-CN" altLang="zh-CN" dirty="0" smtClean="0"/>
              <a:t>客</a:t>
            </a:r>
            <a:r>
              <a:rPr lang="zh-CN" altLang="en-US" dirty="0" smtClean="0"/>
              <a:t>：嵌入恶意活动内容</a:t>
            </a:r>
            <a:endParaRPr lang="en-US" dirty="0" smtClean="0"/>
          </a:p>
          <a:p>
            <a:r>
              <a:rPr lang="zh-CN" altLang="zh-CN" dirty="0" smtClean="0"/>
              <a:t>特洛伊木马</a:t>
            </a:r>
            <a:endParaRPr lang="en-US" b="1" dirty="0" smtClean="0"/>
          </a:p>
          <a:p>
            <a:pPr lvl="1"/>
            <a:r>
              <a:rPr lang="zh-CN" altLang="zh-CN" sz="2600" dirty="0"/>
              <a:t>隐藏在另外的程序或</a:t>
            </a:r>
            <a:r>
              <a:rPr lang="en-US" altLang="zh-CN" sz="2600" dirty="0"/>
              <a:t>Web</a:t>
            </a:r>
            <a:r>
              <a:rPr lang="zh-CN" altLang="zh-CN" sz="2600" dirty="0"/>
              <a:t>页面</a:t>
            </a:r>
            <a:r>
              <a:rPr lang="zh-CN" altLang="zh-CN" sz="2600" dirty="0" smtClean="0"/>
              <a:t>中的程序</a:t>
            </a:r>
            <a:endParaRPr lang="en-US" sz="2600" dirty="0" smtClean="0"/>
          </a:p>
          <a:p>
            <a:pPr lvl="2"/>
            <a:r>
              <a:rPr lang="zh-CN" altLang="zh-CN" sz="2600" dirty="0"/>
              <a:t>掩盖其真实</a:t>
            </a:r>
            <a:r>
              <a:rPr lang="zh-CN" altLang="zh-CN" sz="2600" dirty="0" smtClean="0"/>
              <a:t>目的</a:t>
            </a:r>
            <a:endParaRPr lang="en-US" sz="2600" dirty="0" smtClean="0"/>
          </a:p>
          <a:p>
            <a:pPr lvl="1"/>
            <a:r>
              <a:rPr lang="zh-CN" altLang="en-US" sz="2600" dirty="0" smtClean="0"/>
              <a:t>可能导致保密性和完整性侵害</a:t>
            </a:r>
            <a:endParaRPr lang="en-US" sz="2600" dirty="0" smtClean="0"/>
          </a:p>
          <a:p>
            <a:r>
              <a:rPr lang="zh-CN" altLang="zh-CN" dirty="0" smtClean="0"/>
              <a:t>僵尸</a:t>
            </a:r>
            <a:r>
              <a:rPr lang="en-US" altLang="zh-CN" dirty="0" smtClean="0"/>
              <a:t>(</a:t>
            </a:r>
            <a:r>
              <a:rPr lang="zh-CN" altLang="zh-CN" dirty="0" smtClean="0"/>
              <a:t>特洛伊木马</a:t>
            </a:r>
            <a:r>
              <a:rPr lang="zh-CN" altLang="zh-CN" dirty="0"/>
              <a:t>程序</a:t>
            </a:r>
            <a:r>
              <a:rPr lang="en-US" altLang="zh-CN" dirty="0" smtClean="0"/>
              <a:t>)</a:t>
            </a:r>
            <a:endParaRPr lang="en-US" dirty="0" smtClean="0"/>
          </a:p>
          <a:p>
            <a:pPr lvl="1"/>
            <a:r>
              <a:rPr lang="zh-CN" altLang="zh-CN" sz="2600" dirty="0" smtClean="0"/>
              <a:t>秘密</a:t>
            </a:r>
            <a:r>
              <a:rPr lang="zh-CN" altLang="zh-CN" sz="2600" dirty="0"/>
              <a:t>接管一台计算机</a:t>
            </a:r>
            <a:endParaRPr lang="en-US" sz="2600" dirty="0" smtClean="0"/>
          </a:p>
          <a:p>
            <a:pPr lvl="1"/>
            <a:r>
              <a:rPr lang="zh-CN" altLang="zh-CN" sz="2600" dirty="0" smtClean="0"/>
              <a:t>发起</a:t>
            </a:r>
            <a:r>
              <a:rPr lang="zh-CN" altLang="zh-CN" sz="2600" dirty="0"/>
              <a:t>对其他计算机的攻击</a:t>
            </a:r>
            <a:endParaRPr lang="en-US" sz="2600" dirty="0" smtClean="0"/>
          </a:p>
          <a:p>
            <a:r>
              <a:rPr lang="zh-CN" altLang="zh-CN" b="1" dirty="0"/>
              <a:t>僵尸</a:t>
            </a:r>
            <a:r>
              <a:rPr lang="zh-CN" altLang="zh-CN" b="1" dirty="0" smtClean="0"/>
              <a:t>网络</a:t>
            </a:r>
            <a:r>
              <a:rPr lang="zh-CN" altLang="en-US" b="1" dirty="0" smtClean="0"/>
              <a:t>（僵尸农场）</a:t>
            </a:r>
            <a:endParaRPr lang="en-US" dirty="0" smtClean="0"/>
          </a:p>
          <a:p>
            <a:pPr lvl="1"/>
            <a:r>
              <a:rPr lang="zh-CN" altLang="en-US" sz="2600" dirty="0" smtClean="0"/>
              <a:t>所有受控制的计算机</a:t>
            </a:r>
            <a:r>
              <a:rPr lang="zh-CN" altLang="zh-CN" sz="2600" dirty="0" smtClean="0"/>
              <a:t>作为</a:t>
            </a:r>
            <a:r>
              <a:rPr lang="zh-CN" altLang="zh-CN" sz="2600" dirty="0"/>
              <a:t>一个攻击</a:t>
            </a:r>
            <a:r>
              <a:rPr lang="zh-CN" altLang="zh-CN" sz="2600" dirty="0" smtClean="0"/>
              <a:t>整体</a:t>
            </a:r>
            <a:endParaRPr lang="en-US" altLang="zh-CN" sz="2600" dirty="0" smtClean="0"/>
          </a:p>
          <a:p>
            <a:pPr lvl="1"/>
            <a:r>
              <a:rPr lang="zh-CN" altLang="zh-CN" sz="2600" dirty="0"/>
              <a:t>在网络中的计算机全部成为傀儡机时也被称为僵尸场</a:t>
            </a:r>
            <a:endParaRPr lang="en-US" sz="2600" dirty="0" smtClean="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C5D1E18-D433-405D-85C0-CC0FE7D58DF3}" type="slidenum">
              <a:rPr lang="en-US" smtClean="0"/>
              <a:pPr/>
              <a:t>25</a:t>
            </a:fld>
            <a:endParaRPr lang="en-US" dirty="0" smtClean="0"/>
          </a:p>
        </p:txBody>
      </p:sp>
      <p:sp>
        <p:nvSpPr>
          <p:cNvPr id="29700" name="Rectangle 7"/>
          <p:cNvSpPr>
            <a:spLocks noGrp="1" noChangeArrowheads="1"/>
          </p:cNvSpPr>
          <p:nvPr>
            <p:ph type="title" idx="4294967295"/>
          </p:nvPr>
        </p:nvSpPr>
        <p:spPr/>
        <p:txBody>
          <a:bodyPr/>
          <a:lstStyle/>
          <a:p>
            <a:r>
              <a:rPr lang="en-US" dirty="0" smtClean="0"/>
              <a:t>8.2.3  </a:t>
            </a:r>
            <a:r>
              <a:rPr lang="en-US" altLang="zh-CN" dirty="0" smtClean="0"/>
              <a:t>Java</a:t>
            </a:r>
            <a:r>
              <a:rPr lang="zh-CN" altLang="zh-CN" b="1" dirty="0" smtClean="0"/>
              <a:t>小</a:t>
            </a:r>
            <a:r>
              <a:rPr lang="zh-CN" altLang="zh-CN" b="1" dirty="0"/>
              <a:t>应用程序</a:t>
            </a:r>
            <a:endParaRPr lang="en-US" dirty="0" smtClean="0"/>
          </a:p>
        </p:txBody>
      </p:sp>
      <p:sp>
        <p:nvSpPr>
          <p:cNvPr id="29701" name="Rectangle 8"/>
          <p:cNvSpPr>
            <a:spLocks noGrp="1" noChangeArrowheads="1"/>
          </p:cNvSpPr>
          <p:nvPr>
            <p:ph type="body" idx="4294967295"/>
          </p:nvPr>
        </p:nvSpPr>
        <p:spPr/>
        <p:txBody>
          <a:bodyPr/>
          <a:lstStyle/>
          <a:p>
            <a:r>
              <a:rPr lang="en-US" dirty="0" smtClean="0"/>
              <a:t>Java </a:t>
            </a:r>
            <a:r>
              <a:rPr lang="zh-CN" altLang="en-US" dirty="0" smtClean="0"/>
              <a:t>编程语言</a:t>
            </a:r>
            <a:endParaRPr lang="en-US" altLang="zh-CN" dirty="0" smtClean="0"/>
          </a:p>
          <a:p>
            <a:pPr lvl="1"/>
            <a:r>
              <a:rPr lang="zh-CN" altLang="en-US" sz="2600" dirty="0" smtClean="0"/>
              <a:t>由</a:t>
            </a:r>
            <a:r>
              <a:rPr lang="en-US" altLang="zh-CN" sz="2600" dirty="0"/>
              <a:t>Sun</a:t>
            </a:r>
            <a:r>
              <a:rPr lang="zh-CN" altLang="zh-CN" sz="2600" dirty="0"/>
              <a:t>微系统公司</a:t>
            </a:r>
            <a:r>
              <a:rPr lang="zh-CN" altLang="zh-CN" sz="2600" dirty="0" smtClean="0"/>
              <a:t>开发</a:t>
            </a:r>
            <a:r>
              <a:rPr lang="en-US" sz="2600" dirty="0" smtClean="0"/>
              <a:t> </a:t>
            </a:r>
          </a:p>
          <a:p>
            <a:pPr marL="457200" lvl="1" indent="0">
              <a:buNone/>
            </a:pPr>
            <a:r>
              <a:rPr lang="en-US" sz="2600" dirty="0" smtClean="0"/>
              <a:t>    </a:t>
            </a:r>
            <a:r>
              <a:rPr lang="zh-CN" altLang="zh-CN" sz="2600" dirty="0" smtClean="0"/>
              <a:t>广泛</a:t>
            </a:r>
            <a:r>
              <a:rPr lang="zh-CN" altLang="zh-CN" sz="2600" dirty="0"/>
              <a:t>用于开发提供活动内容的</a:t>
            </a:r>
            <a:r>
              <a:rPr lang="zh-CN" altLang="zh-CN" sz="2600" dirty="0" smtClean="0"/>
              <a:t>网页</a:t>
            </a:r>
            <a:endParaRPr lang="en-US" sz="2600" dirty="0" smtClean="0"/>
          </a:p>
          <a:p>
            <a:r>
              <a:rPr lang="en-US" altLang="zh-CN" dirty="0" smtClean="0"/>
              <a:t>Java:</a:t>
            </a:r>
            <a:r>
              <a:rPr lang="zh-CN" altLang="en-US" dirty="0" smtClean="0"/>
              <a:t>是一种具有平台独立性的高级程序设计语言</a:t>
            </a:r>
            <a:endParaRPr lang="en-US" dirty="0" smtClean="0"/>
          </a:p>
          <a:p>
            <a:pPr lvl="1"/>
            <a:r>
              <a:rPr lang="zh-CN" altLang="en-US" sz="2600" dirty="0" smtClean="0"/>
              <a:t>提供</a:t>
            </a:r>
            <a:r>
              <a:rPr lang="zh-CN" altLang="en-US" sz="2600" dirty="0"/>
              <a:t>网页的活动</a:t>
            </a:r>
            <a:r>
              <a:rPr lang="zh-CN" altLang="en-US" sz="2600" dirty="0" smtClean="0"/>
              <a:t>内容</a:t>
            </a:r>
            <a:endParaRPr lang="en-US" sz="2600" dirty="0" smtClean="0"/>
          </a:p>
          <a:p>
            <a:pPr lvl="1"/>
            <a:r>
              <a:rPr lang="en-US" altLang="zh-CN" sz="2600" dirty="0" smtClean="0"/>
              <a:t>Web</a:t>
            </a:r>
            <a:r>
              <a:rPr lang="zh-CN" altLang="zh-CN" sz="2600" dirty="0"/>
              <a:t>服务器将</a:t>
            </a:r>
            <a:r>
              <a:rPr lang="en-US" altLang="zh-CN" sz="2600" dirty="0"/>
              <a:t>Java</a:t>
            </a:r>
            <a:r>
              <a:rPr lang="zh-CN" altLang="zh-CN" sz="2600" dirty="0"/>
              <a:t>小应用程序随客户机所请求的页面一起发出</a:t>
            </a:r>
            <a:endParaRPr lang="en-US" sz="2600" dirty="0" smtClean="0"/>
          </a:p>
          <a:p>
            <a:pPr lvl="1"/>
            <a:r>
              <a:rPr lang="zh-CN" altLang="en-US" sz="2600" dirty="0" smtClean="0"/>
              <a:t>大部分的情况下：操作对访问者是可见的</a:t>
            </a:r>
            <a:endParaRPr lang="en-US" sz="2600" dirty="0" smtClean="0"/>
          </a:p>
          <a:p>
            <a:pPr lvl="1"/>
            <a:r>
              <a:rPr lang="zh-CN" altLang="en-US" sz="2600" dirty="0" smtClean="0"/>
              <a:t>可能</a:t>
            </a:r>
            <a:r>
              <a:rPr lang="zh-CN" altLang="en-US" sz="2600" dirty="0"/>
              <a:t>的情况是</a:t>
            </a:r>
            <a:r>
              <a:rPr lang="zh-CN" altLang="en-US" sz="2600" dirty="0" smtClean="0"/>
              <a:t>：</a:t>
            </a:r>
            <a:r>
              <a:rPr lang="en-US" altLang="zh-CN" sz="2600" dirty="0"/>
              <a:t>Java</a:t>
            </a:r>
            <a:r>
              <a:rPr lang="zh-CN" altLang="zh-CN" sz="2600" dirty="0"/>
              <a:t>小应用程序也可以执行网站访问者不注意的功能</a:t>
            </a:r>
            <a:endParaRPr lang="en-US" sz="2600" dirty="0" smtClean="0"/>
          </a:p>
          <a:p>
            <a:pPr lvl="1"/>
            <a:endParaRPr lang="en-US" sz="2600" dirty="0" smtClean="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85EFF85-35E8-4F1F-9164-FC47535A3B66}" type="slidenum">
              <a:rPr lang="en-US" smtClean="0"/>
              <a:pPr/>
              <a:t>26</a:t>
            </a:fld>
            <a:endParaRPr lang="en-US" dirty="0" smtClean="0"/>
          </a:p>
        </p:txBody>
      </p:sp>
      <p:sp>
        <p:nvSpPr>
          <p:cNvPr id="30724" name="Rectangle 7"/>
          <p:cNvSpPr>
            <a:spLocks noGrp="1" noChangeArrowheads="1"/>
          </p:cNvSpPr>
          <p:nvPr>
            <p:ph type="title" idx="4294967295"/>
          </p:nvPr>
        </p:nvSpPr>
        <p:spPr/>
        <p:txBody>
          <a:bodyPr/>
          <a:lstStyle/>
          <a:p>
            <a:r>
              <a:rPr lang="en-US" altLang="zh-CN" dirty="0" smtClean="0"/>
              <a:t>8.2.3  </a:t>
            </a:r>
            <a:r>
              <a:rPr lang="en-US" altLang="zh-CN" dirty="0" smtClean="0"/>
              <a:t>Java</a:t>
            </a:r>
            <a:r>
              <a:rPr lang="zh-CN" altLang="zh-CN" b="1" dirty="0"/>
              <a:t>小</a:t>
            </a:r>
            <a:r>
              <a:rPr lang="zh-CN" altLang="zh-CN" b="1" dirty="0" smtClean="0"/>
              <a:t>应用程序</a:t>
            </a:r>
            <a:r>
              <a:rPr lang="zh-CN" altLang="en-US" b="1" dirty="0" smtClean="0"/>
              <a:t>（续）</a:t>
            </a:r>
            <a:endParaRPr lang="en-US" dirty="0" smtClean="0"/>
          </a:p>
        </p:txBody>
      </p:sp>
      <p:sp>
        <p:nvSpPr>
          <p:cNvPr id="30725" name="Rectangle 8"/>
          <p:cNvSpPr>
            <a:spLocks noGrp="1" noChangeArrowheads="1"/>
          </p:cNvSpPr>
          <p:nvPr>
            <p:ph type="body" idx="4294967295"/>
          </p:nvPr>
        </p:nvSpPr>
        <p:spPr/>
        <p:txBody>
          <a:bodyPr/>
          <a:lstStyle/>
          <a:p>
            <a:r>
              <a:rPr lang="zh-CN" altLang="en-US" dirty="0" smtClean="0"/>
              <a:t>优势</a:t>
            </a:r>
            <a:endParaRPr lang="en-US" dirty="0" smtClean="0"/>
          </a:p>
          <a:p>
            <a:pPr lvl="1"/>
            <a:r>
              <a:rPr lang="zh-CN" altLang="zh-CN" dirty="0"/>
              <a:t>增强了商业应用的功能</a:t>
            </a:r>
            <a:r>
              <a:rPr lang="en-US" dirty="0" smtClean="0"/>
              <a:t>; </a:t>
            </a:r>
            <a:r>
              <a:rPr lang="zh-CN" altLang="zh-CN" dirty="0" smtClean="0"/>
              <a:t>解放</a:t>
            </a:r>
            <a:r>
              <a:rPr lang="zh-CN" altLang="zh-CN" dirty="0"/>
              <a:t>了非常繁忙的服务器端程序</a:t>
            </a:r>
            <a:endParaRPr lang="en-US" dirty="0" smtClean="0"/>
          </a:p>
          <a:p>
            <a:r>
              <a:rPr lang="zh-CN" altLang="en-US" dirty="0" smtClean="0"/>
              <a:t>劣势</a:t>
            </a:r>
            <a:endParaRPr lang="en-US" dirty="0" smtClean="0"/>
          </a:p>
          <a:p>
            <a:pPr lvl="1"/>
            <a:r>
              <a:rPr lang="en-US" dirty="0" smtClean="0"/>
              <a:t> </a:t>
            </a:r>
            <a:r>
              <a:rPr lang="zh-CN" altLang="zh-CN" dirty="0" smtClean="0"/>
              <a:t>可能</a:t>
            </a:r>
            <a:r>
              <a:rPr lang="zh-CN" altLang="zh-CN" dirty="0"/>
              <a:t>损害</a:t>
            </a:r>
            <a:r>
              <a:rPr lang="zh-CN" altLang="zh-CN" dirty="0" smtClean="0"/>
              <a:t>计算机</a:t>
            </a:r>
            <a:r>
              <a:rPr lang="zh-CN" altLang="en-US" dirty="0" smtClean="0"/>
              <a:t>的安全（</a:t>
            </a:r>
            <a:r>
              <a:rPr lang="zh-CN" altLang="zh-CN" dirty="0" smtClean="0"/>
              <a:t>运行</a:t>
            </a:r>
            <a:r>
              <a:rPr lang="zh-CN" altLang="zh-CN" dirty="0"/>
              <a:t>特洛伊木马或将客户机变成</a:t>
            </a:r>
            <a:r>
              <a:rPr lang="zh-CN" altLang="zh-CN" dirty="0" smtClean="0"/>
              <a:t>僵尸</a:t>
            </a:r>
            <a:r>
              <a:rPr lang="zh-CN" altLang="en-US" dirty="0" smtClean="0"/>
              <a:t>）</a:t>
            </a:r>
            <a:endParaRPr lang="zh-CN" altLang="zh-CN" dirty="0"/>
          </a:p>
          <a:p>
            <a:pPr lvl="1"/>
            <a:endParaRPr lang="en-US" dirty="0" smtClean="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8.2.3  </a:t>
            </a:r>
            <a:r>
              <a:rPr lang="en-US" altLang="zh-CN" dirty="0" smtClean="0"/>
              <a:t>Java</a:t>
            </a:r>
            <a:r>
              <a:rPr lang="zh-CN" altLang="zh-CN" b="1" dirty="0"/>
              <a:t>小应用程序</a:t>
            </a:r>
            <a:r>
              <a:rPr lang="zh-CN" altLang="en-US" b="1" dirty="0"/>
              <a:t>（续）</a:t>
            </a:r>
            <a:endParaRPr lang="en-US" dirty="0"/>
          </a:p>
        </p:txBody>
      </p:sp>
      <p:sp>
        <p:nvSpPr>
          <p:cNvPr id="3" name="Content Placeholder 2"/>
          <p:cNvSpPr>
            <a:spLocks noGrp="1"/>
          </p:cNvSpPr>
          <p:nvPr>
            <p:ph idx="1"/>
          </p:nvPr>
        </p:nvSpPr>
        <p:spPr/>
        <p:txBody>
          <a:bodyPr/>
          <a:lstStyle/>
          <a:p>
            <a:r>
              <a:rPr lang="en-US" altLang="zh-CN" dirty="0" smtClean="0"/>
              <a:t>Java</a:t>
            </a:r>
            <a:r>
              <a:rPr lang="zh-CN" altLang="zh-CN" dirty="0"/>
              <a:t>沙箱</a:t>
            </a:r>
            <a:endParaRPr lang="en-US" b="1" dirty="0" smtClean="0"/>
          </a:p>
          <a:p>
            <a:pPr lvl="1"/>
            <a:r>
              <a:rPr lang="zh-CN" altLang="zh-CN" sz="2600" dirty="0" smtClean="0"/>
              <a:t>是</a:t>
            </a:r>
            <a:r>
              <a:rPr lang="zh-CN" altLang="zh-CN" sz="2600" dirty="0"/>
              <a:t>根据安全模式所定义的规则来限制</a:t>
            </a:r>
            <a:r>
              <a:rPr lang="en-US" altLang="zh-CN" sz="2600" dirty="0"/>
              <a:t>Java</a:t>
            </a:r>
            <a:r>
              <a:rPr lang="zh-CN" altLang="zh-CN" sz="2600" dirty="0"/>
              <a:t>小应用程序的活动。</a:t>
            </a:r>
            <a:endParaRPr lang="en-US" sz="2600" dirty="0" smtClean="0"/>
          </a:p>
          <a:p>
            <a:pPr lvl="1"/>
            <a:r>
              <a:rPr lang="zh-CN" altLang="zh-CN" sz="2600" dirty="0" smtClean="0"/>
              <a:t>这些</a:t>
            </a:r>
            <a:r>
              <a:rPr lang="zh-CN" altLang="zh-CN" sz="2600" dirty="0"/>
              <a:t>规则适应于所有不可信的</a:t>
            </a:r>
            <a:r>
              <a:rPr lang="en-US" altLang="zh-CN" sz="2600" dirty="0"/>
              <a:t>Java</a:t>
            </a:r>
            <a:r>
              <a:rPr lang="zh-CN" altLang="zh-CN" sz="2600" dirty="0"/>
              <a:t>小应用程序。</a:t>
            </a:r>
            <a:endParaRPr lang="en-US" sz="2600" b="1" dirty="0" smtClean="0"/>
          </a:p>
          <a:p>
            <a:pPr lvl="2"/>
            <a:r>
              <a:rPr lang="zh-CN" altLang="en-US" sz="2600" dirty="0" smtClean="0"/>
              <a:t>这些</a:t>
            </a:r>
            <a:r>
              <a:rPr lang="en-US" altLang="zh-CN" sz="2600" dirty="0"/>
              <a:t>Java</a:t>
            </a:r>
            <a:r>
              <a:rPr lang="zh-CN" altLang="zh-CN" sz="2600" dirty="0"/>
              <a:t>小</a:t>
            </a:r>
            <a:r>
              <a:rPr lang="zh-CN" altLang="zh-CN" sz="2600" dirty="0" smtClean="0"/>
              <a:t>应用程序</a:t>
            </a:r>
            <a:r>
              <a:rPr lang="zh-CN" altLang="en-US" sz="2600" dirty="0" smtClean="0"/>
              <a:t>尚未被证明是安全的</a:t>
            </a:r>
            <a:endParaRPr lang="en-US" sz="2600" dirty="0" smtClean="0"/>
          </a:p>
          <a:p>
            <a:pPr lvl="1"/>
            <a:r>
              <a:rPr lang="zh-CN" altLang="zh-CN" sz="2600" dirty="0" smtClean="0"/>
              <a:t>当</a:t>
            </a:r>
            <a:r>
              <a:rPr lang="en-US" altLang="zh-CN" sz="2600" dirty="0"/>
              <a:t>Java</a:t>
            </a:r>
            <a:r>
              <a:rPr lang="zh-CN" altLang="zh-CN" sz="2600" dirty="0"/>
              <a:t>小应用程序在</a:t>
            </a:r>
            <a:r>
              <a:rPr lang="en-US" altLang="zh-CN" sz="2600" dirty="0"/>
              <a:t>Java</a:t>
            </a:r>
            <a:r>
              <a:rPr lang="zh-CN" altLang="zh-CN" sz="2600" dirty="0"/>
              <a:t>沙箱限制的范围内</a:t>
            </a:r>
            <a:r>
              <a:rPr lang="zh-CN" altLang="zh-CN" sz="2600" dirty="0" smtClean="0"/>
              <a:t>运行</a:t>
            </a:r>
            <a:r>
              <a:rPr lang="zh-CN" altLang="zh-CN" sz="2600" dirty="0"/>
              <a:t>时，</a:t>
            </a:r>
            <a:endParaRPr lang="en-US" altLang="zh-CN" sz="2600" dirty="0" smtClean="0"/>
          </a:p>
          <a:p>
            <a:pPr lvl="1"/>
            <a:r>
              <a:rPr lang="zh-CN" altLang="zh-CN" sz="2600" dirty="0"/>
              <a:t>它们对客户机没有完全的访问</a:t>
            </a:r>
            <a:r>
              <a:rPr lang="zh-CN" altLang="zh-CN" sz="2600" dirty="0" smtClean="0"/>
              <a:t>权限</a:t>
            </a:r>
            <a:endParaRPr lang="en-US" sz="2600" dirty="0" smtClean="0"/>
          </a:p>
          <a:p>
            <a:pPr lvl="2"/>
            <a:r>
              <a:rPr lang="zh-CN" altLang="zh-CN" sz="2600" dirty="0" smtClean="0"/>
              <a:t>防止</a:t>
            </a:r>
            <a:r>
              <a:rPr lang="zh-CN" altLang="zh-CN" sz="2600" dirty="0"/>
              <a:t>了破坏保密性（泄密）和完整性（删除或修改）</a:t>
            </a:r>
            <a:endParaRPr lang="en-US" sz="2600" dirty="0" smtClean="0"/>
          </a:p>
        </p:txBody>
      </p:sp>
      <p:sp>
        <p:nvSpPr>
          <p:cNvPr id="5" name="Slide Number Placeholder 4"/>
          <p:cNvSpPr>
            <a:spLocks noGrp="1"/>
          </p:cNvSpPr>
          <p:nvPr>
            <p:ph type="sldNum" sz="quarter" idx="11"/>
          </p:nvPr>
        </p:nvSpPr>
        <p:spPr/>
        <p:txBody>
          <a:bodyPr/>
          <a:lstStyle/>
          <a:p>
            <a:pPr>
              <a:defRPr/>
            </a:pPr>
            <a:fld id="{38E9F39B-74A5-4B84-9086-00E65C516AB1}" type="slidenum">
              <a:rPr lang="en-US" smtClean="0"/>
              <a:pPr>
                <a:defRPr/>
              </a:pPr>
              <a:t>27</a:t>
            </a:fld>
            <a:endParaRPr lang="en-US" dirty="0"/>
          </a:p>
        </p:txBody>
      </p:sp>
    </p:spTree>
    <p:extLst>
      <p:ext uri="{BB962C8B-B14F-4D97-AF65-F5344CB8AC3E}">
        <p14:creationId xmlns:p14="http://schemas.microsoft.com/office/powerpoint/2010/main" val="216023286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51165B0-CA50-4E8B-BEE8-EAF7786FE14D}" type="slidenum">
              <a:rPr lang="en-US" smtClean="0"/>
              <a:pPr/>
              <a:t>28</a:t>
            </a:fld>
            <a:endParaRPr lang="en-US" dirty="0" smtClean="0"/>
          </a:p>
        </p:txBody>
      </p:sp>
      <p:sp>
        <p:nvSpPr>
          <p:cNvPr id="31748" name="Rectangle 7"/>
          <p:cNvSpPr>
            <a:spLocks noGrp="1" noChangeArrowheads="1"/>
          </p:cNvSpPr>
          <p:nvPr>
            <p:ph type="title" idx="4294967295"/>
          </p:nvPr>
        </p:nvSpPr>
        <p:spPr/>
        <p:txBody>
          <a:bodyPr/>
          <a:lstStyle/>
          <a:p>
            <a:r>
              <a:rPr lang="en-US" dirty="0" smtClean="0"/>
              <a:t>8.2.4  </a:t>
            </a:r>
            <a:r>
              <a:rPr lang="en-US" dirty="0" smtClean="0"/>
              <a:t>JavaScript</a:t>
            </a:r>
          </a:p>
        </p:txBody>
      </p:sp>
      <p:sp>
        <p:nvSpPr>
          <p:cNvPr id="31749" name="Rectangle 8"/>
          <p:cNvSpPr>
            <a:spLocks noGrp="1" noChangeArrowheads="1"/>
          </p:cNvSpPr>
          <p:nvPr>
            <p:ph type="body" idx="4294967295"/>
          </p:nvPr>
        </p:nvSpPr>
        <p:spPr/>
        <p:txBody>
          <a:bodyPr/>
          <a:lstStyle/>
          <a:p>
            <a:r>
              <a:rPr lang="en-US" b="1" dirty="0" smtClean="0"/>
              <a:t>JavaScript</a:t>
            </a:r>
          </a:p>
          <a:p>
            <a:pPr lvl="1"/>
            <a:r>
              <a:rPr lang="en-US" altLang="zh-CN" sz="2600" dirty="0" smtClean="0"/>
              <a:t>JavaScript</a:t>
            </a:r>
            <a:r>
              <a:rPr lang="zh-CN" altLang="zh-CN" sz="2600" dirty="0"/>
              <a:t>是网景公司开发的一种脚本语言</a:t>
            </a:r>
            <a:endParaRPr lang="en-US" sz="2600" dirty="0" smtClean="0"/>
          </a:p>
          <a:p>
            <a:pPr lvl="1"/>
            <a:r>
              <a:rPr lang="zh-CN" altLang="zh-CN" sz="2600" dirty="0" smtClean="0"/>
              <a:t>支持</a:t>
            </a:r>
            <a:r>
              <a:rPr lang="zh-CN" altLang="zh-CN" sz="2600" dirty="0"/>
              <a:t>页面设计人员创建活动内容</a:t>
            </a:r>
            <a:endParaRPr lang="en-US" sz="2600" dirty="0" smtClean="0"/>
          </a:p>
          <a:p>
            <a:pPr lvl="1"/>
            <a:r>
              <a:rPr lang="zh-CN" altLang="zh-CN" sz="2600" dirty="0" smtClean="0"/>
              <a:t>只是</a:t>
            </a:r>
            <a:r>
              <a:rPr lang="zh-CN" altLang="zh-CN" sz="2600" dirty="0"/>
              <a:t>很松散地基于</a:t>
            </a:r>
            <a:r>
              <a:rPr lang="en-US" altLang="zh-CN" sz="2600" dirty="0"/>
              <a:t>Sun</a:t>
            </a:r>
            <a:r>
              <a:rPr lang="zh-CN" altLang="zh-CN" sz="2600" dirty="0"/>
              <a:t>公司的</a:t>
            </a:r>
            <a:r>
              <a:rPr lang="en-US" altLang="zh-CN" sz="2600" dirty="0"/>
              <a:t>Java</a:t>
            </a:r>
            <a:r>
              <a:rPr lang="zh-CN" altLang="zh-CN" sz="2600" dirty="0"/>
              <a:t>编程语言</a:t>
            </a:r>
            <a:endParaRPr lang="en-US" sz="2600" dirty="0" smtClean="0"/>
          </a:p>
          <a:p>
            <a:pPr lvl="1"/>
            <a:r>
              <a:rPr lang="zh-CN" altLang="zh-CN" sz="2600" dirty="0" smtClean="0"/>
              <a:t>能够</a:t>
            </a:r>
            <a:r>
              <a:rPr lang="zh-CN" altLang="zh-CN" sz="2600" dirty="0"/>
              <a:t>被用于攻击</a:t>
            </a:r>
            <a:endParaRPr lang="en-US" sz="2600" dirty="0" smtClean="0"/>
          </a:p>
          <a:p>
            <a:pPr lvl="2"/>
            <a:r>
              <a:rPr lang="en-US" altLang="zh-CN" sz="2600" dirty="0" smtClean="0"/>
              <a:t>JavaScript</a:t>
            </a:r>
            <a:r>
              <a:rPr lang="zh-CN" altLang="zh-CN" sz="2600" dirty="0"/>
              <a:t>程序不能自行启动</a:t>
            </a:r>
            <a:endParaRPr lang="en-US" sz="2600" dirty="0" smtClean="0"/>
          </a:p>
          <a:p>
            <a:pPr lvl="2"/>
            <a:r>
              <a:rPr lang="zh-CN" altLang="zh-CN" sz="2600" dirty="0"/>
              <a:t>恶意的</a:t>
            </a:r>
            <a:r>
              <a:rPr lang="en-US" altLang="zh-CN" sz="2600" dirty="0"/>
              <a:t>JavaScript</a:t>
            </a:r>
            <a:r>
              <a:rPr lang="zh-CN" altLang="zh-CN" sz="2600" dirty="0"/>
              <a:t>程序只有在用户亲手启动后才会运行</a:t>
            </a:r>
            <a:endParaRPr lang="en-US" sz="2600" dirty="0" smtClean="0"/>
          </a:p>
          <a:p>
            <a:pPr lvl="2"/>
            <a:endParaRPr lang="en-US" sz="2600" dirty="0" smtClean="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5F97F55-F23A-4609-8BBC-C37F1AC0C67E}" type="slidenum">
              <a:rPr lang="en-US" smtClean="0"/>
              <a:pPr/>
              <a:t>29</a:t>
            </a:fld>
            <a:endParaRPr lang="en-US" dirty="0" smtClean="0"/>
          </a:p>
        </p:txBody>
      </p:sp>
      <p:sp>
        <p:nvSpPr>
          <p:cNvPr id="32772" name="Rectangle 7"/>
          <p:cNvSpPr>
            <a:spLocks noGrp="1" noChangeArrowheads="1"/>
          </p:cNvSpPr>
          <p:nvPr>
            <p:ph type="title" idx="4294967295"/>
          </p:nvPr>
        </p:nvSpPr>
        <p:spPr/>
        <p:txBody>
          <a:bodyPr/>
          <a:lstStyle/>
          <a:p>
            <a:r>
              <a:rPr lang="en-US" dirty="0" smtClean="0"/>
              <a:t>Active X</a:t>
            </a:r>
            <a:r>
              <a:rPr lang="zh-CN" altLang="zh-CN" b="1" dirty="0" smtClean="0"/>
              <a:t>控件</a:t>
            </a:r>
            <a:endParaRPr lang="en-US" dirty="0" smtClean="0"/>
          </a:p>
        </p:txBody>
      </p:sp>
      <p:sp>
        <p:nvSpPr>
          <p:cNvPr id="32773" name="Rectangle 8"/>
          <p:cNvSpPr>
            <a:spLocks noGrp="1" noChangeArrowheads="1"/>
          </p:cNvSpPr>
          <p:nvPr>
            <p:ph type="body" idx="4294967295"/>
          </p:nvPr>
        </p:nvSpPr>
        <p:spPr/>
        <p:txBody>
          <a:bodyPr/>
          <a:lstStyle/>
          <a:p>
            <a:r>
              <a:rPr lang="en-US" b="1" dirty="0" smtClean="0"/>
              <a:t>Active X </a:t>
            </a:r>
            <a:r>
              <a:rPr lang="zh-CN" altLang="zh-CN" b="1" dirty="0" smtClean="0"/>
              <a:t>控件</a:t>
            </a:r>
            <a:endParaRPr lang="en-US" dirty="0" smtClean="0"/>
          </a:p>
          <a:p>
            <a:pPr lvl="1"/>
            <a:r>
              <a:rPr lang="zh-CN" altLang="zh-CN" dirty="0"/>
              <a:t>含有页面设计人员放在页面来执行特定任务的程序和</a:t>
            </a:r>
            <a:r>
              <a:rPr lang="zh-CN" altLang="zh-CN" dirty="0" smtClean="0"/>
              <a:t>属性</a:t>
            </a:r>
            <a:r>
              <a:rPr lang="zh-CN" altLang="en-US" dirty="0" smtClean="0"/>
              <a:t>的对象</a:t>
            </a:r>
            <a:endParaRPr lang="en-US" dirty="0" smtClean="0"/>
          </a:p>
          <a:p>
            <a:r>
              <a:rPr lang="zh-CN" altLang="en-US" dirty="0" smtClean="0"/>
              <a:t>组件构建</a:t>
            </a:r>
            <a:endParaRPr lang="en-US" dirty="0" smtClean="0"/>
          </a:p>
          <a:p>
            <a:pPr lvl="1"/>
            <a:r>
              <a:rPr lang="zh-CN" altLang="zh-CN" dirty="0"/>
              <a:t>可用各种不同的</a:t>
            </a:r>
            <a:r>
              <a:rPr lang="zh-CN" altLang="zh-CN" dirty="0" smtClean="0"/>
              <a:t>程序设计语言</a:t>
            </a:r>
            <a:endParaRPr lang="en-US" dirty="0" smtClean="0"/>
          </a:p>
          <a:p>
            <a:pPr lvl="2"/>
            <a:r>
              <a:rPr lang="zh-CN" altLang="zh-CN" dirty="0"/>
              <a:t>常用</a:t>
            </a:r>
            <a:r>
              <a:rPr lang="en-US" dirty="0" smtClean="0"/>
              <a:t>: C++ </a:t>
            </a:r>
            <a:r>
              <a:rPr lang="zh-CN" altLang="en-US" dirty="0" smtClean="0"/>
              <a:t>和</a:t>
            </a:r>
            <a:r>
              <a:rPr lang="en-US" dirty="0" smtClean="0"/>
              <a:t> Visual Basic</a:t>
            </a:r>
          </a:p>
          <a:p>
            <a:r>
              <a:rPr lang="zh-CN" altLang="en-US" dirty="0" smtClean="0"/>
              <a:t>运行</a:t>
            </a:r>
            <a:r>
              <a:rPr lang="zh-CN" altLang="zh-CN" dirty="0" smtClean="0"/>
              <a:t>在</a:t>
            </a:r>
            <a:r>
              <a:rPr lang="zh-CN" altLang="zh-CN" dirty="0"/>
              <a:t>安装</a:t>
            </a:r>
            <a:r>
              <a:rPr lang="en-US" altLang="zh-CN" dirty="0"/>
              <a:t>Windows</a:t>
            </a:r>
            <a:r>
              <a:rPr lang="zh-CN" altLang="zh-CN" dirty="0"/>
              <a:t>操作系统的计算机</a:t>
            </a:r>
            <a:r>
              <a:rPr lang="zh-CN" altLang="zh-CN" dirty="0" smtClean="0"/>
              <a:t>上</a:t>
            </a:r>
            <a:endParaRPr lang="en-US" dirty="0" smtClean="0"/>
          </a:p>
          <a:p>
            <a:r>
              <a:rPr lang="zh-CN" altLang="zh-CN" dirty="0"/>
              <a:t>能像客户机上的其他程序一样执行</a:t>
            </a:r>
            <a:endParaRPr lang="en-US" dirty="0"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0463F22-F2BF-430F-8769-0C5CE75C7DFB}" type="slidenum">
              <a:rPr lang="en-US" smtClean="0"/>
              <a:pPr/>
              <a:t>3</a:t>
            </a:fld>
            <a:endParaRPr lang="en-US" dirty="0" smtClean="0"/>
          </a:p>
        </p:txBody>
      </p:sp>
      <p:sp>
        <p:nvSpPr>
          <p:cNvPr id="6148" name="Rectangle 10"/>
          <p:cNvSpPr>
            <a:spLocks noGrp="1" noChangeArrowheads="1"/>
          </p:cNvSpPr>
          <p:nvPr>
            <p:ph type="title" idx="4294967295"/>
          </p:nvPr>
        </p:nvSpPr>
        <p:spPr/>
        <p:txBody>
          <a:bodyPr/>
          <a:lstStyle/>
          <a:p>
            <a:r>
              <a:rPr lang="en-US" altLang="zh-CN" dirty="0" smtClean="0"/>
              <a:t>8.1  </a:t>
            </a:r>
            <a:r>
              <a:rPr lang="zh-CN" altLang="en-US" dirty="0" smtClean="0"/>
              <a:t>在线安全问题概述</a:t>
            </a:r>
            <a:endParaRPr lang="en-US" dirty="0" smtClean="0"/>
          </a:p>
        </p:txBody>
      </p:sp>
      <p:sp>
        <p:nvSpPr>
          <p:cNvPr id="6149" name="Rectangle 11"/>
          <p:cNvSpPr>
            <a:spLocks noGrp="1" noChangeArrowheads="1"/>
          </p:cNvSpPr>
          <p:nvPr>
            <p:ph type="body" idx="4294967295"/>
          </p:nvPr>
        </p:nvSpPr>
        <p:spPr/>
        <p:txBody>
          <a:bodyPr/>
          <a:lstStyle/>
          <a:p>
            <a:r>
              <a:rPr lang="zh-CN" altLang="en-US" dirty="0" smtClean="0"/>
              <a:t>互联网发展早期</a:t>
            </a:r>
            <a:endParaRPr lang="en-US" dirty="0" smtClean="0"/>
          </a:p>
          <a:p>
            <a:pPr lvl="1"/>
            <a:r>
              <a:rPr lang="zh-CN" altLang="en-US" dirty="0" smtClean="0"/>
              <a:t>最</a:t>
            </a:r>
            <a:r>
              <a:rPr lang="zh-CN" altLang="en-US" dirty="0"/>
              <a:t>流行的</a:t>
            </a:r>
            <a:r>
              <a:rPr lang="zh-CN" altLang="en-US" dirty="0" smtClean="0"/>
              <a:t>应用：电子邮件</a:t>
            </a:r>
            <a:endParaRPr lang="en-US" dirty="0" smtClean="0"/>
          </a:p>
          <a:p>
            <a:r>
              <a:rPr lang="zh-CN" altLang="en-US" dirty="0" smtClean="0"/>
              <a:t>今天风险更大了</a:t>
            </a:r>
            <a:endParaRPr lang="en-US" dirty="0" smtClean="0"/>
          </a:p>
          <a:p>
            <a:pPr lvl="1"/>
            <a:r>
              <a:rPr lang="zh-CN" altLang="en-US" dirty="0" smtClean="0"/>
              <a:t>电子邮件、购物、各种类型的金融交易</a:t>
            </a:r>
            <a:endParaRPr lang="en-US" dirty="0" smtClean="0"/>
          </a:p>
          <a:p>
            <a:r>
              <a:rPr lang="zh-CN" altLang="en-US" dirty="0" smtClean="0"/>
              <a:t>网上购物的顾客普遍担心的是</a:t>
            </a:r>
            <a:endParaRPr lang="en-US" dirty="0" smtClean="0"/>
          </a:p>
          <a:p>
            <a:pPr lvl="1"/>
            <a:r>
              <a:rPr lang="zh-CN" altLang="en-US" dirty="0" smtClean="0"/>
              <a:t>信用卡号在互联网上传输时被盗</a:t>
            </a:r>
            <a:endParaRPr lang="en-US" dirty="0" smtClean="0"/>
          </a:p>
          <a:p>
            <a:pPr lvl="1"/>
            <a:r>
              <a:rPr lang="zh-CN" altLang="en-US" dirty="0" smtClean="0"/>
              <a:t>很可能从存储它的计算机上失窃</a:t>
            </a:r>
            <a:endParaRPr lang="en-US" dirty="0" smtClean="0"/>
          </a:p>
          <a:p>
            <a:r>
              <a:rPr lang="zh-CN" altLang="en-US" dirty="0" smtClean="0"/>
              <a:t>本章主题</a:t>
            </a:r>
            <a:r>
              <a:rPr lang="en-US" dirty="0" smtClean="0"/>
              <a:t>: </a:t>
            </a:r>
            <a:r>
              <a:rPr lang="zh-CN" altLang="en-US" dirty="0" smtClean="0"/>
              <a:t>电子商务情景下的安全问题</a:t>
            </a:r>
            <a:endParaRPr lang="en-US" dirty="0" smtClean="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A70738A8-90B8-4E5E-B6D6-164CF11829F5}" type="slidenum">
              <a:rPr lang="en-US" smtClean="0"/>
              <a:pPr/>
              <a:t>30</a:t>
            </a:fld>
            <a:endParaRPr lang="en-US" dirty="0" smtClean="0"/>
          </a:p>
        </p:txBody>
      </p:sp>
      <p:sp>
        <p:nvSpPr>
          <p:cNvPr id="33796" name="Rectangle 7"/>
          <p:cNvSpPr>
            <a:spLocks noGrp="1" noChangeArrowheads="1"/>
          </p:cNvSpPr>
          <p:nvPr>
            <p:ph type="title" idx="4294967295"/>
          </p:nvPr>
        </p:nvSpPr>
        <p:spPr/>
        <p:txBody>
          <a:bodyPr/>
          <a:lstStyle/>
          <a:p>
            <a:r>
              <a:rPr lang="en-US" dirty="0" smtClean="0"/>
              <a:t>8.2.5  </a:t>
            </a:r>
            <a:r>
              <a:rPr lang="en-US" dirty="0" smtClean="0"/>
              <a:t>Active X</a:t>
            </a:r>
            <a:r>
              <a:rPr lang="zh-CN" altLang="en-US" dirty="0" smtClean="0"/>
              <a:t>控件（续）</a:t>
            </a:r>
            <a:endParaRPr lang="en-US" dirty="0" smtClean="0"/>
          </a:p>
        </p:txBody>
      </p:sp>
      <p:sp>
        <p:nvSpPr>
          <p:cNvPr id="33797" name="Rectangle 8"/>
          <p:cNvSpPr>
            <a:spLocks noGrp="1" noChangeArrowheads="1"/>
          </p:cNvSpPr>
          <p:nvPr>
            <p:ph type="body" idx="4294967295"/>
          </p:nvPr>
        </p:nvSpPr>
        <p:spPr/>
        <p:txBody>
          <a:bodyPr/>
          <a:lstStyle/>
          <a:p>
            <a:r>
              <a:rPr lang="zh-CN" altLang="en-US" dirty="0" smtClean="0"/>
              <a:t>全面的</a:t>
            </a:r>
            <a:r>
              <a:rPr lang="en-US" dirty="0" smtClean="0"/>
              <a:t>ActiveX </a:t>
            </a:r>
            <a:r>
              <a:rPr lang="zh-CN" altLang="en-US" dirty="0" smtClean="0"/>
              <a:t>控件列表</a:t>
            </a:r>
            <a:endParaRPr lang="en-US" dirty="0" smtClean="0"/>
          </a:p>
          <a:p>
            <a:pPr lvl="1"/>
            <a:r>
              <a:rPr lang="en-US" dirty="0" smtClean="0"/>
              <a:t>Download.com</a:t>
            </a:r>
            <a:r>
              <a:rPr lang="zh-CN" altLang="en-US" dirty="0" smtClean="0"/>
              <a:t>网站上的</a:t>
            </a:r>
            <a:r>
              <a:rPr lang="en-US" altLang="zh-CN" dirty="0" smtClean="0"/>
              <a:t>ActiveX</a:t>
            </a:r>
            <a:r>
              <a:rPr lang="zh-CN" altLang="en-US" dirty="0" smtClean="0"/>
              <a:t>页面</a:t>
            </a:r>
            <a:endParaRPr lang="en-US" dirty="0" smtClean="0"/>
          </a:p>
          <a:p>
            <a:r>
              <a:rPr lang="zh-CN" altLang="en-US" dirty="0" smtClean="0"/>
              <a:t>安全危险</a:t>
            </a:r>
            <a:endParaRPr lang="en-US" dirty="0" smtClean="0"/>
          </a:p>
          <a:p>
            <a:pPr lvl="1"/>
            <a:r>
              <a:rPr lang="zh-CN" altLang="zh-CN" dirty="0"/>
              <a:t>能像客户机上的其他程序一样</a:t>
            </a:r>
            <a:r>
              <a:rPr lang="zh-CN" altLang="zh-CN" dirty="0" smtClean="0"/>
              <a:t>执行</a:t>
            </a:r>
            <a:endParaRPr lang="en-US" dirty="0" smtClean="0"/>
          </a:p>
          <a:p>
            <a:pPr lvl="1"/>
            <a:r>
              <a:rPr lang="zh-CN" altLang="zh-CN" dirty="0" smtClean="0"/>
              <a:t>访问所有</a:t>
            </a:r>
            <a:r>
              <a:rPr lang="zh-CN" altLang="zh-CN" dirty="0"/>
              <a:t>系统</a:t>
            </a:r>
            <a:r>
              <a:rPr lang="zh-CN" altLang="zh-CN" dirty="0" smtClean="0"/>
              <a:t>资源</a:t>
            </a:r>
            <a:endParaRPr lang="en-US" dirty="0" smtClean="0"/>
          </a:p>
          <a:p>
            <a:pPr lvl="2"/>
            <a:r>
              <a:rPr lang="zh-CN" altLang="zh-CN" dirty="0"/>
              <a:t>能破坏保密性、完整性或即需</a:t>
            </a:r>
            <a:r>
              <a:rPr lang="zh-CN" altLang="zh-CN" dirty="0" smtClean="0"/>
              <a:t>性</a:t>
            </a:r>
            <a:endParaRPr lang="en-US" dirty="0" smtClean="0"/>
          </a:p>
          <a:p>
            <a:pPr lvl="1"/>
            <a:r>
              <a:rPr lang="zh-CN" altLang="zh-CN" dirty="0"/>
              <a:t>控件启动后不能</a:t>
            </a:r>
            <a:r>
              <a:rPr lang="zh-CN" altLang="zh-CN" dirty="0" smtClean="0"/>
              <a:t>中断</a:t>
            </a:r>
            <a:endParaRPr lang="en-US" dirty="0" smtClean="0"/>
          </a:p>
          <a:p>
            <a:r>
              <a:rPr lang="en-US" altLang="zh-CN" dirty="0"/>
              <a:t>Web</a:t>
            </a:r>
            <a:r>
              <a:rPr lang="zh-CN" altLang="zh-CN" dirty="0"/>
              <a:t>浏览器</a:t>
            </a:r>
            <a:endParaRPr lang="en-US" dirty="0" smtClean="0"/>
          </a:p>
          <a:p>
            <a:pPr lvl="1"/>
            <a:r>
              <a:rPr lang="zh-CN" altLang="zh-CN" dirty="0"/>
              <a:t>在网站企图下载并安装</a:t>
            </a:r>
            <a:r>
              <a:rPr lang="en-US" altLang="zh-CN" dirty="0"/>
              <a:t>Active X</a:t>
            </a:r>
            <a:r>
              <a:rPr lang="zh-CN" altLang="zh-CN" dirty="0"/>
              <a:t>控件（或其它软件）时给出提醒</a:t>
            </a:r>
            <a:endParaRPr lang="en-US"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0C6928F0-F0AE-4772-A31F-2D21A4BBBFA2}" type="slidenum">
              <a:rPr lang="en-US" smtClean="0"/>
              <a:pPr>
                <a:defRPr/>
              </a:pPr>
              <a:t>31</a:t>
            </a:fld>
            <a:endParaRPr lang="en-US" dirty="0"/>
          </a:p>
        </p:txBody>
      </p:sp>
      <p:sp>
        <p:nvSpPr>
          <p:cNvPr id="4" name="Rectangle 6"/>
          <p:cNvSpPr>
            <a:spLocks noChangeArrowheads="1"/>
          </p:cNvSpPr>
          <p:nvPr/>
        </p:nvSpPr>
        <p:spPr bwMode="auto">
          <a:xfrm>
            <a:off x="502404" y="5181600"/>
            <a:ext cx="45464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a:t>
            </a:r>
            <a:r>
              <a:rPr lang="en-US" b="1" dirty="0" smtClean="0"/>
              <a:t>8-5</a:t>
            </a:r>
            <a:r>
              <a:rPr lang="en-US" dirty="0" smtClean="0"/>
              <a:t> </a:t>
            </a:r>
            <a:r>
              <a:rPr lang="en-US" altLang="zh-CN" dirty="0"/>
              <a:t>IE</a:t>
            </a:r>
            <a:r>
              <a:rPr lang="zh-CN" altLang="zh-CN" dirty="0"/>
              <a:t>浏览器中</a:t>
            </a:r>
            <a:r>
              <a:rPr lang="en-US" altLang="zh-CN" dirty="0"/>
              <a:t>Active X</a:t>
            </a:r>
            <a:r>
              <a:rPr lang="zh-CN" altLang="zh-CN" dirty="0"/>
              <a:t>下载警告对话框</a:t>
            </a:r>
            <a:endParaRPr lang="en-US" dirty="0"/>
          </a:p>
        </p:txBody>
      </p:sp>
      <p:pic>
        <p:nvPicPr>
          <p:cNvPr id="131074"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sharpenSoften amount="25000"/>
                    </a14:imgEffect>
                    <a14:imgEffect>
                      <a14:saturation sat="200000"/>
                    </a14:imgEffect>
                  </a14:imgLayer>
                </a14:imgProps>
              </a:ext>
              <a:ext uri="{28A0092B-C50C-407E-A947-70E740481C1C}">
                <a14:useLocalDpi xmlns:a14="http://schemas.microsoft.com/office/drawing/2010/main" val="0"/>
              </a:ext>
            </a:extLst>
          </a:blip>
          <a:srcRect/>
          <a:stretch>
            <a:fillRect/>
          </a:stretch>
        </p:blipFill>
        <p:spPr bwMode="auto">
          <a:xfrm>
            <a:off x="510153" y="838200"/>
            <a:ext cx="6334985" cy="423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2414579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AA473C9-A756-4ABA-9CD6-A3790C679DE4}" type="slidenum">
              <a:rPr lang="en-US" smtClean="0"/>
              <a:pPr/>
              <a:t>32</a:t>
            </a:fld>
            <a:endParaRPr lang="en-US" dirty="0" smtClean="0"/>
          </a:p>
        </p:txBody>
      </p:sp>
      <p:sp>
        <p:nvSpPr>
          <p:cNvPr id="34820" name="Rectangle 7"/>
          <p:cNvSpPr>
            <a:spLocks noGrp="1" noChangeArrowheads="1"/>
          </p:cNvSpPr>
          <p:nvPr>
            <p:ph type="title" idx="4294967295"/>
          </p:nvPr>
        </p:nvSpPr>
        <p:spPr/>
        <p:txBody>
          <a:bodyPr/>
          <a:lstStyle/>
          <a:p>
            <a:r>
              <a:rPr lang="en-US" altLang="zh-CN" dirty="0" smtClean="0"/>
              <a:t>8.2.6  </a:t>
            </a:r>
            <a:r>
              <a:rPr lang="zh-CN" altLang="zh-CN" dirty="0" smtClean="0"/>
              <a:t>图形</a:t>
            </a:r>
            <a:r>
              <a:rPr lang="zh-CN" altLang="zh-CN" dirty="0"/>
              <a:t>与</a:t>
            </a:r>
            <a:r>
              <a:rPr lang="zh-CN" altLang="zh-CN" dirty="0" smtClean="0"/>
              <a:t>插件</a:t>
            </a:r>
            <a:endParaRPr lang="en-US" dirty="0" smtClean="0"/>
          </a:p>
        </p:txBody>
      </p:sp>
      <p:sp>
        <p:nvSpPr>
          <p:cNvPr id="34821" name="Rectangle 8"/>
          <p:cNvSpPr>
            <a:spLocks noGrp="1" noChangeArrowheads="1"/>
          </p:cNvSpPr>
          <p:nvPr>
            <p:ph type="body" idx="4294967295"/>
          </p:nvPr>
        </p:nvSpPr>
        <p:spPr>
          <a:xfrm>
            <a:off x="381000" y="1219200"/>
            <a:ext cx="8229600" cy="4525963"/>
          </a:xfrm>
        </p:spPr>
        <p:txBody>
          <a:bodyPr/>
          <a:lstStyle/>
          <a:p>
            <a:r>
              <a:rPr lang="zh-CN" altLang="zh-CN" dirty="0"/>
              <a:t>图形、浏览器插件和电子邮件附件均可存储可执行的内容</a:t>
            </a:r>
            <a:endParaRPr lang="en-US" dirty="0" smtClean="0"/>
          </a:p>
          <a:p>
            <a:r>
              <a:rPr lang="zh-CN" altLang="zh-CN" b="1" dirty="0"/>
              <a:t>图形</a:t>
            </a:r>
            <a:r>
              <a:rPr lang="en-US" dirty="0" smtClean="0"/>
              <a:t>:</a:t>
            </a:r>
            <a:r>
              <a:rPr lang="zh-CN" altLang="zh-CN" dirty="0"/>
              <a:t>嵌入在图形中的代码可能会破坏客户机</a:t>
            </a:r>
            <a:endParaRPr lang="en-US" dirty="0" smtClean="0"/>
          </a:p>
          <a:p>
            <a:r>
              <a:rPr lang="zh-CN" altLang="zh-CN" dirty="0"/>
              <a:t>浏览器</a:t>
            </a:r>
            <a:r>
              <a:rPr lang="zh-CN" altLang="zh-CN" dirty="0" smtClean="0"/>
              <a:t>插件</a:t>
            </a:r>
            <a:r>
              <a:rPr lang="zh-CN" altLang="en-US" dirty="0" smtClean="0"/>
              <a:t>（程序）</a:t>
            </a:r>
            <a:endParaRPr lang="en-US" dirty="0" smtClean="0"/>
          </a:p>
          <a:p>
            <a:pPr lvl="1"/>
            <a:r>
              <a:rPr lang="zh-CN" altLang="zh-CN" dirty="0"/>
              <a:t>增强浏览器功能</a:t>
            </a:r>
            <a:endParaRPr lang="en-US" dirty="0" smtClean="0"/>
          </a:p>
          <a:p>
            <a:pPr lvl="1"/>
            <a:r>
              <a:rPr lang="zh-CN" altLang="zh-CN" dirty="0"/>
              <a:t>流行的插件</a:t>
            </a:r>
            <a:r>
              <a:rPr lang="en-US" dirty="0" smtClean="0"/>
              <a:t>: Adobe Flash Player, Apple’s QuickTime Player, Microsoft Silverlight, RealNetworks’ RealPlayer</a:t>
            </a:r>
          </a:p>
          <a:p>
            <a:pPr lvl="1"/>
            <a:r>
              <a:rPr lang="zh-CN" altLang="en-US" dirty="0" smtClean="0"/>
              <a:t>能够成安全威胁</a:t>
            </a:r>
            <a:endParaRPr lang="en-US" dirty="0" smtClean="0"/>
          </a:p>
          <a:p>
            <a:pPr lvl="2"/>
            <a:r>
              <a:rPr lang="en-US" dirty="0" smtClean="0"/>
              <a:t>1999 RealPlayer </a:t>
            </a:r>
            <a:r>
              <a:rPr lang="zh-CN" altLang="en-US" dirty="0" smtClean="0"/>
              <a:t>插件事件</a:t>
            </a:r>
            <a:endParaRPr lang="en-US" dirty="0" smtClean="0"/>
          </a:p>
          <a:p>
            <a:pPr lvl="2"/>
            <a:r>
              <a:rPr lang="zh-CN" altLang="en-US" dirty="0" smtClean="0"/>
              <a:t>插件</a:t>
            </a:r>
            <a:r>
              <a:rPr lang="zh-CN" altLang="zh-CN" dirty="0" smtClean="0"/>
              <a:t>执行</a:t>
            </a:r>
            <a:r>
              <a:rPr lang="zh-CN" altLang="en-US" dirty="0" smtClean="0"/>
              <a:t>隐藏在</a:t>
            </a:r>
            <a:r>
              <a:rPr lang="zh-CN" altLang="zh-CN" dirty="0" smtClean="0"/>
              <a:t>相应</a:t>
            </a:r>
            <a:r>
              <a:rPr lang="zh-CN" altLang="zh-CN" dirty="0"/>
              <a:t>媒体里的</a:t>
            </a:r>
            <a:r>
              <a:rPr lang="zh-CN" altLang="zh-CN" dirty="0" smtClean="0"/>
              <a:t>指令</a:t>
            </a:r>
            <a:endParaRPr lang="en-US" dirty="0" smtClean="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857EC9EC-2636-4074-85CF-0460C4CCA4EA}" type="slidenum">
              <a:rPr lang="en-US" smtClean="0"/>
              <a:pPr/>
              <a:t>33</a:t>
            </a:fld>
            <a:endParaRPr lang="en-US" dirty="0" smtClean="0"/>
          </a:p>
        </p:txBody>
      </p:sp>
      <p:sp>
        <p:nvSpPr>
          <p:cNvPr id="35844" name="Rectangle 7"/>
          <p:cNvSpPr>
            <a:spLocks noGrp="1" noChangeArrowheads="1"/>
          </p:cNvSpPr>
          <p:nvPr>
            <p:ph type="title" idx="4294967295"/>
          </p:nvPr>
        </p:nvSpPr>
        <p:spPr/>
        <p:txBody>
          <a:bodyPr/>
          <a:lstStyle/>
          <a:p>
            <a:r>
              <a:rPr lang="en-US" altLang="zh-CN" dirty="0" smtClean="0"/>
              <a:t>8.2.7  </a:t>
            </a:r>
            <a:r>
              <a:rPr lang="zh-CN" altLang="zh-CN" dirty="0" smtClean="0"/>
              <a:t>病毒</a:t>
            </a:r>
            <a:r>
              <a:rPr lang="zh-CN" altLang="zh-CN" dirty="0"/>
              <a:t>、蠕虫和防病毒</a:t>
            </a:r>
            <a:r>
              <a:rPr lang="zh-CN" altLang="zh-CN" dirty="0" smtClean="0"/>
              <a:t>软件</a:t>
            </a:r>
            <a:endParaRPr lang="en-US" dirty="0" smtClean="0"/>
          </a:p>
        </p:txBody>
      </p:sp>
      <p:sp>
        <p:nvSpPr>
          <p:cNvPr id="35845" name="Rectangle 8"/>
          <p:cNvSpPr>
            <a:spLocks noGrp="1" noChangeArrowheads="1"/>
          </p:cNvSpPr>
          <p:nvPr>
            <p:ph type="body" idx="4294967295"/>
          </p:nvPr>
        </p:nvSpPr>
        <p:spPr>
          <a:xfrm>
            <a:off x="457200" y="1600200"/>
            <a:ext cx="8305800" cy="4525963"/>
          </a:xfrm>
        </p:spPr>
        <p:txBody>
          <a:bodyPr/>
          <a:lstStyle/>
          <a:p>
            <a:pPr>
              <a:lnSpc>
                <a:spcPct val="90000"/>
              </a:lnSpc>
            </a:pPr>
            <a:r>
              <a:rPr lang="zh-CN" altLang="zh-CN" dirty="0"/>
              <a:t>通过自动执行所关联的程序来显示附件</a:t>
            </a:r>
            <a:endParaRPr lang="en-US" dirty="0" smtClean="0"/>
          </a:p>
          <a:p>
            <a:pPr lvl="1">
              <a:lnSpc>
                <a:spcPct val="90000"/>
              </a:lnSpc>
            </a:pPr>
            <a:r>
              <a:rPr lang="zh-CN" altLang="en-US" dirty="0" smtClean="0"/>
              <a:t>附件中的</a:t>
            </a:r>
            <a:r>
              <a:rPr lang="zh-CN" altLang="zh-CN" dirty="0"/>
              <a:t>宏病毒</a:t>
            </a:r>
            <a:r>
              <a:rPr lang="zh-CN" altLang="zh-CN" dirty="0" smtClean="0"/>
              <a:t>会</a:t>
            </a:r>
            <a:r>
              <a:rPr lang="zh-CN" altLang="en-US" dirty="0" smtClean="0"/>
              <a:t>造成</a:t>
            </a:r>
            <a:r>
              <a:rPr lang="zh-CN" altLang="en-US" dirty="0"/>
              <a:t>损害</a:t>
            </a:r>
            <a:endParaRPr lang="en-US" dirty="0" smtClean="0"/>
          </a:p>
          <a:p>
            <a:pPr>
              <a:lnSpc>
                <a:spcPct val="90000"/>
              </a:lnSpc>
            </a:pPr>
            <a:r>
              <a:rPr lang="zh-CN" altLang="zh-CN" dirty="0"/>
              <a:t>病毒</a:t>
            </a:r>
            <a:r>
              <a:rPr lang="en-US" dirty="0" smtClean="0"/>
              <a:t>: </a:t>
            </a:r>
            <a:r>
              <a:rPr lang="zh-CN" altLang="en-US" dirty="0" smtClean="0"/>
              <a:t>软件</a:t>
            </a:r>
            <a:endParaRPr lang="en-US" dirty="0" smtClean="0"/>
          </a:p>
          <a:p>
            <a:pPr lvl="1">
              <a:lnSpc>
                <a:spcPct val="90000"/>
              </a:lnSpc>
            </a:pPr>
            <a:r>
              <a:rPr lang="zh-CN" altLang="en-US" dirty="0" smtClean="0"/>
              <a:t>将自身</a:t>
            </a:r>
            <a:r>
              <a:rPr lang="zh-CN" altLang="zh-CN" dirty="0" smtClean="0"/>
              <a:t>附</a:t>
            </a:r>
            <a:r>
              <a:rPr lang="zh-CN" altLang="zh-CN" dirty="0"/>
              <a:t>在另一个程序上的一段小</a:t>
            </a:r>
            <a:r>
              <a:rPr lang="zh-CN" altLang="zh-CN" dirty="0" smtClean="0"/>
              <a:t>程序</a:t>
            </a:r>
            <a:endParaRPr lang="en-US" altLang="zh-CN" dirty="0" smtClean="0"/>
          </a:p>
          <a:p>
            <a:pPr lvl="1">
              <a:lnSpc>
                <a:spcPct val="90000"/>
              </a:lnSpc>
            </a:pPr>
            <a:r>
              <a:rPr lang="zh-CN" altLang="zh-CN" dirty="0"/>
              <a:t>当宿主程序启动</a:t>
            </a:r>
            <a:r>
              <a:rPr lang="zh-CN" altLang="zh-CN" dirty="0" smtClean="0"/>
              <a:t>后会</a:t>
            </a:r>
            <a:r>
              <a:rPr lang="zh-CN" altLang="zh-CN" dirty="0"/>
              <a:t>进行破坏活动</a:t>
            </a:r>
            <a:endParaRPr lang="en-US" dirty="0" smtClean="0"/>
          </a:p>
          <a:p>
            <a:pPr>
              <a:lnSpc>
                <a:spcPct val="90000"/>
              </a:lnSpc>
            </a:pPr>
            <a:r>
              <a:rPr lang="zh-CN" altLang="zh-CN" dirty="0"/>
              <a:t>蠕虫</a:t>
            </a:r>
            <a:r>
              <a:rPr lang="en-US" dirty="0" smtClean="0"/>
              <a:t>: </a:t>
            </a:r>
            <a:r>
              <a:rPr lang="zh-CN" altLang="en-US" dirty="0" smtClean="0"/>
              <a:t>病毒</a:t>
            </a:r>
            <a:endParaRPr lang="en-US" dirty="0" smtClean="0"/>
          </a:p>
          <a:p>
            <a:pPr lvl="1">
              <a:lnSpc>
                <a:spcPct val="90000"/>
              </a:lnSpc>
            </a:pPr>
            <a:r>
              <a:rPr lang="zh-CN" altLang="zh-CN" dirty="0"/>
              <a:t>在被感染计算机上自我复制的</a:t>
            </a:r>
            <a:r>
              <a:rPr lang="zh-CN" altLang="zh-CN" dirty="0" smtClean="0"/>
              <a:t>病毒</a:t>
            </a:r>
            <a:endParaRPr lang="en-US" dirty="0" smtClean="0"/>
          </a:p>
          <a:p>
            <a:pPr lvl="1">
              <a:lnSpc>
                <a:spcPct val="90000"/>
              </a:lnSpc>
            </a:pPr>
            <a:r>
              <a:rPr lang="zh-CN" altLang="zh-CN" dirty="0"/>
              <a:t>在互联网上迅速</a:t>
            </a:r>
            <a:r>
              <a:rPr lang="zh-CN" altLang="zh-CN" dirty="0" smtClean="0"/>
              <a:t>传播</a:t>
            </a:r>
            <a:endParaRPr lang="en-US" dirty="0" smtClean="0"/>
          </a:p>
          <a:p>
            <a:pPr>
              <a:lnSpc>
                <a:spcPct val="90000"/>
              </a:lnSpc>
            </a:pPr>
            <a:r>
              <a:rPr lang="zh-CN" altLang="zh-CN" dirty="0"/>
              <a:t>宏病毒</a:t>
            </a:r>
            <a:endParaRPr lang="en-US" dirty="0" smtClean="0"/>
          </a:p>
          <a:p>
            <a:pPr lvl="1">
              <a:lnSpc>
                <a:spcPct val="90000"/>
              </a:lnSpc>
            </a:pPr>
            <a:r>
              <a:rPr lang="zh-CN" altLang="zh-CN" dirty="0"/>
              <a:t>嵌入在文件中的称做“宏”的小程序</a:t>
            </a:r>
            <a:endParaRPr lang="en-US" dirty="0" smtClean="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D59347B-CB93-4036-8329-A2EDE251F8E5}" type="slidenum">
              <a:rPr lang="en-US" smtClean="0"/>
              <a:pPr/>
              <a:t>34</a:t>
            </a:fld>
            <a:endParaRPr lang="en-US" dirty="0" smtClean="0"/>
          </a:p>
        </p:txBody>
      </p:sp>
      <p:sp>
        <p:nvSpPr>
          <p:cNvPr id="36868" name="Rectangle 7"/>
          <p:cNvSpPr>
            <a:spLocks noGrp="1" noChangeArrowheads="1"/>
          </p:cNvSpPr>
          <p:nvPr>
            <p:ph type="title" idx="4294967295"/>
          </p:nvPr>
        </p:nvSpPr>
        <p:spPr/>
        <p:txBody>
          <a:bodyPr/>
          <a:lstStyle/>
          <a:p>
            <a:r>
              <a:rPr lang="en-US" altLang="zh-CN" dirty="0" smtClean="0"/>
              <a:t>8.2.7  </a:t>
            </a:r>
            <a:r>
              <a:rPr lang="zh-CN" altLang="zh-CN" dirty="0" smtClean="0"/>
              <a:t>病毒</a:t>
            </a:r>
            <a:r>
              <a:rPr lang="zh-CN" altLang="zh-CN" dirty="0"/>
              <a:t>、蠕虫和防病毒</a:t>
            </a:r>
            <a:r>
              <a:rPr lang="zh-CN" altLang="zh-CN" dirty="0" smtClean="0"/>
              <a:t>软件</a:t>
            </a:r>
            <a:r>
              <a:rPr lang="zh-CN" altLang="en-US" dirty="0" smtClean="0"/>
              <a:t>（续）</a:t>
            </a:r>
            <a:endParaRPr lang="en-US" dirty="0" smtClean="0"/>
          </a:p>
        </p:txBody>
      </p:sp>
      <p:sp>
        <p:nvSpPr>
          <p:cNvPr id="36869" name="Rectangle 8"/>
          <p:cNvSpPr>
            <a:spLocks noGrp="1" noChangeArrowheads="1"/>
          </p:cNvSpPr>
          <p:nvPr>
            <p:ph type="body" idx="4294967295"/>
          </p:nvPr>
        </p:nvSpPr>
        <p:spPr>
          <a:xfrm>
            <a:off x="457200" y="1570037"/>
            <a:ext cx="8229600" cy="4525963"/>
          </a:xfrm>
        </p:spPr>
        <p:txBody>
          <a:bodyPr/>
          <a:lstStyle/>
          <a:p>
            <a:pPr>
              <a:lnSpc>
                <a:spcPct val="90000"/>
              </a:lnSpc>
            </a:pPr>
            <a:r>
              <a:rPr lang="en-US" dirty="0" smtClean="0"/>
              <a:t>ILOVEYOU </a:t>
            </a:r>
            <a:r>
              <a:rPr lang="zh-CN" altLang="en-US" dirty="0" smtClean="0"/>
              <a:t>病毒</a:t>
            </a:r>
            <a:r>
              <a:rPr lang="en-US" dirty="0" smtClean="0"/>
              <a:t> (“love bug”)</a:t>
            </a:r>
          </a:p>
          <a:p>
            <a:pPr lvl="1">
              <a:lnSpc>
                <a:spcPct val="90000"/>
              </a:lnSpc>
            </a:pPr>
            <a:r>
              <a:rPr lang="zh-CN" altLang="en-US" dirty="0" smtClean="0"/>
              <a:t>传播速度惊人</a:t>
            </a:r>
            <a:endParaRPr lang="en-US" dirty="0" smtClean="0"/>
          </a:p>
          <a:p>
            <a:pPr lvl="1">
              <a:lnSpc>
                <a:spcPct val="90000"/>
              </a:lnSpc>
            </a:pPr>
            <a:r>
              <a:rPr lang="zh-CN" altLang="zh-CN" dirty="0" smtClean="0"/>
              <a:t>感染计算机</a:t>
            </a:r>
            <a:r>
              <a:rPr lang="zh-CN" altLang="en-US" dirty="0" smtClean="0"/>
              <a:t>并堵塞电子邮件系统</a:t>
            </a:r>
            <a:endParaRPr lang="en-US" dirty="0" smtClean="0"/>
          </a:p>
          <a:p>
            <a:pPr lvl="1">
              <a:lnSpc>
                <a:spcPct val="90000"/>
              </a:lnSpc>
            </a:pPr>
            <a:r>
              <a:rPr lang="zh-CN" altLang="en-US" dirty="0" smtClean="0"/>
              <a:t>通过</a:t>
            </a:r>
            <a:r>
              <a:rPr lang="zh-CN" altLang="zh-CN" dirty="0" smtClean="0"/>
              <a:t>微软</a:t>
            </a:r>
            <a:r>
              <a:rPr lang="en-US" altLang="zh-CN" dirty="0"/>
              <a:t>Outlook</a:t>
            </a:r>
            <a:r>
              <a:rPr lang="zh-CN" altLang="zh-CN" dirty="0" smtClean="0"/>
              <a:t>电子邮件</a:t>
            </a:r>
            <a:r>
              <a:rPr lang="zh-CN" altLang="en-US" dirty="0" smtClean="0"/>
              <a:t>爆炸式的自我复制</a:t>
            </a:r>
            <a:endParaRPr lang="en-US" dirty="0" smtClean="0"/>
          </a:p>
          <a:p>
            <a:pPr lvl="1">
              <a:lnSpc>
                <a:spcPct val="90000"/>
              </a:lnSpc>
            </a:pPr>
            <a:r>
              <a:rPr lang="zh-CN" altLang="en-US" dirty="0" smtClean="0"/>
              <a:t>造成其他危害</a:t>
            </a:r>
            <a:endParaRPr lang="en-US" dirty="0" smtClean="0"/>
          </a:p>
          <a:p>
            <a:pPr>
              <a:lnSpc>
                <a:spcPct val="90000"/>
              </a:lnSpc>
            </a:pPr>
            <a:r>
              <a:rPr lang="en-US" dirty="0" smtClean="0"/>
              <a:t>2001</a:t>
            </a:r>
            <a:r>
              <a:rPr lang="zh-CN" altLang="zh-CN" dirty="0"/>
              <a:t>红色代码蠕虫和尼姆达病毒</a:t>
            </a:r>
            <a:r>
              <a:rPr lang="en-US" altLang="zh-CN" dirty="0"/>
              <a:t>/</a:t>
            </a:r>
            <a:r>
              <a:rPr lang="zh-CN" altLang="zh-CN" dirty="0"/>
              <a:t>蠕虫联合体</a:t>
            </a:r>
            <a:endParaRPr lang="en-US" dirty="0" smtClean="0"/>
          </a:p>
          <a:p>
            <a:pPr lvl="1">
              <a:lnSpc>
                <a:spcPct val="90000"/>
              </a:lnSpc>
            </a:pPr>
            <a:r>
              <a:rPr lang="zh-CN" altLang="zh-CN" dirty="0"/>
              <a:t>多向病毒</a:t>
            </a:r>
            <a:r>
              <a:rPr lang="en-US" dirty="0" smtClean="0"/>
              <a:t>:</a:t>
            </a:r>
            <a:r>
              <a:rPr lang="zh-CN" altLang="zh-CN" dirty="0"/>
              <a:t>以多种方式入侵计算机系统</a:t>
            </a:r>
            <a:endParaRPr lang="en-US" dirty="0" smtClean="0"/>
          </a:p>
          <a:p>
            <a:pPr>
              <a:lnSpc>
                <a:spcPct val="90000"/>
              </a:lnSpc>
            </a:pPr>
            <a:r>
              <a:rPr lang="en-US" dirty="0" smtClean="0"/>
              <a:t>2002 </a:t>
            </a:r>
            <a:r>
              <a:rPr lang="zh-CN" altLang="en-US" dirty="0"/>
              <a:t>和</a:t>
            </a:r>
            <a:r>
              <a:rPr lang="en-US" dirty="0" smtClean="0"/>
              <a:t> 2003</a:t>
            </a:r>
            <a:r>
              <a:rPr lang="zh-CN" altLang="en-US" dirty="0" smtClean="0"/>
              <a:t>年</a:t>
            </a:r>
            <a:r>
              <a:rPr lang="en-US" dirty="0" smtClean="0"/>
              <a:t>:</a:t>
            </a:r>
            <a:r>
              <a:rPr lang="zh-CN" altLang="zh-CN" dirty="0"/>
              <a:t>新的病毒</a:t>
            </a:r>
            <a:r>
              <a:rPr lang="en-US" altLang="zh-CN" dirty="0"/>
              <a:t>-</a:t>
            </a:r>
            <a:r>
              <a:rPr lang="zh-CN" altLang="zh-CN" dirty="0"/>
              <a:t>蠕虫联合体</a:t>
            </a:r>
            <a:endParaRPr lang="en-US" dirty="0" smtClean="0"/>
          </a:p>
          <a:p>
            <a:pPr lvl="1">
              <a:lnSpc>
                <a:spcPct val="90000"/>
              </a:lnSpc>
            </a:pPr>
            <a:r>
              <a:rPr lang="zh-CN" altLang="en-US" dirty="0" smtClean="0"/>
              <a:t>例如：</a:t>
            </a:r>
            <a:r>
              <a:rPr lang="zh-CN" altLang="zh-CN" dirty="0"/>
              <a:t>怪物（</a:t>
            </a:r>
            <a:r>
              <a:rPr lang="en-US" altLang="zh-CN" dirty="0"/>
              <a:t>Bugbear</a:t>
            </a:r>
            <a:r>
              <a:rPr lang="zh-CN" altLang="zh-CN" dirty="0"/>
              <a:t>）病毒</a:t>
            </a:r>
            <a:endParaRPr lang="en-US" dirty="0" smtClean="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E5EB775-6BB8-43DF-B2D0-698D0478992D}" type="slidenum">
              <a:rPr lang="en-US" smtClean="0"/>
              <a:pPr/>
              <a:t>35</a:t>
            </a:fld>
            <a:endParaRPr lang="en-US" dirty="0" smtClean="0"/>
          </a:p>
        </p:txBody>
      </p:sp>
      <p:sp>
        <p:nvSpPr>
          <p:cNvPr id="37892" name="Rectangle 7"/>
          <p:cNvSpPr>
            <a:spLocks noGrp="1" noChangeArrowheads="1"/>
          </p:cNvSpPr>
          <p:nvPr>
            <p:ph type="title" idx="4294967295"/>
          </p:nvPr>
        </p:nvSpPr>
        <p:spPr/>
        <p:txBody>
          <a:bodyPr/>
          <a:lstStyle/>
          <a:p>
            <a:r>
              <a:rPr lang="en-US" altLang="zh-CN" dirty="0" smtClean="0"/>
              <a:t>8.2.7  </a:t>
            </a:r>
            <a:r>
              <a:rPr lang="zh-CN" altLang="zh-CN" dirty="0" smtClean="0"/>
              <a:t>病毒</a:t>
            </a:r>
            <a:r>
              <a:rPr lang="zh-CN" altLang="zh-CN" dirty="0"/>
              <a:t>、蠕虫和防病毒软件</a:t>
            </a:r>
            <a:r>
              <a:rPr lang="zh-CN" altLang="en-US" dirty="0"/>
              <a:t>（续）</a:t>
            </a:r>
            <a:endParaRPr lang="en-US" dirty="0" smtClean="0"/>
          </a:p>
        </p:txBody>
      </p:sp>
      <p:sp>
        <p:nvSpPr>
          <p:cNvPr id="37893" name="Rectangle 8"/>
          <p:cNvSpPr>
            <a:spLocks noGrp="1" noChangeArrowheads="1"/>
          </p:cNvSpPr>
          <p:nvPr>
            <p:ph type="body" idx="4294967295"/>
          </p:nvPr>
        </p:nvSpPr>
        <p:spPr/>
        <p:txBody>
          <a:bodyPr/>
          <a:lstStyle/>
          <a:p>
            <a:r>
              <a:rPr lang="zh-CN" altLang="en-US" b="1" dirty="0" smtClean="0"/>
              <a:t>防病毒软件</a:t>
            </a:r>
            <a:endParaRPr lang="en-US" b="1" dirty="0" smtClean="0"/>
          </a:p>
          <a:p>
            <a:pPr lvl="1"/>
            <a:r>
              <a:rPr lang="zh-CN" altLang="en-US" dirty="0" smtClean="0"/>
              <a:t>检测病毒和蠕虫</a:t>
            </a:r>
            <a:endParaRPr lang="en-US" dirty="0" smtClean="0"/>
          </a:p>
          <a:p>
            <a:pPr lvl="1"/>
            <a:r>
              <a:rPr lang="zh-CN" altLang="en-US" dirty="0" smtClean="0"/>
              <a:t>将他们从客户机上删除或者隔离开来</a:t>
            </a:r>
            <a:endParaRPr lang="en-US" dirty="0" smtClean="0"/>
          </a:p>
          <a:p>
            <a:r>
              <a:rPr lang="en-US" dirty="0" smtClean="0"/>
              <a:t>2005 </a:t>
            </a:r>
            <a:r>
              <a:rPr lang="zh-CN" altLang="en-US" dirty="0"/>
              <a:t>和</a:t>
            </a:r>
            <a:r>
              <a:rPr lang="en-US" dirty="0" smtClean="0"/>
              <a:t> 2006</a:t>
            </a:r>
            <a:r>
              <a:rPr lang="zh-CN" altLang="en-US" dirty="0" smtClean="0"/>
              <a:t>年：</a:t>
            </a:r>
            <a:r>
              <a:rPr lang="zh-CN" altLang="zh-CN" dirty="0"/>
              <a:t>病毒</a:t>
            </a:r>
            <a:endParaRPr lang="en-US" dirty="0" smtClean="0"/>
          </a:p>
          <a:p>
            <a:pPr lvl="1"/>
            <a:r>
              <a:rPr lang="zh-CN" altLang="zh-CN" dirty="0"/>
              <a:t>具有特洛伊木马</a:t>
            </a:r>
            <a:r>
              <a:rPr lang="en-US" altLang="zh-CN" dirty="0"/>
              <a:t>-</a:t>
            </a:r>
            <a:r>
              <a:rPr lang="zh-CN" altLang="zh-CN" dirty="0"/>
              <a:t>蠕虫联合威胁的一种新型病毒</a:t>
            </a:r>
            <a:endParaRPr lang="en-US" dirty="0" smtClean="0"/>
          </a:p>
          <a:p>
            <a:r>
              <a:rPr lang="en-US" dirty="0" smtClean="0"/>
              <a:t>2007:</a:t>
            </a:r>
            <a:r>
              <a:rPr lang="zh-CN" altLang="zh-CN" dirty="0"/>
              <a:t>风暴（</a:t>
            </a:r>
            <a:r>
              <a:rPr lang="en-US" altLang="zh-CN" dirty="0"/>
              <a:t>Storm</a:t>
            </a:r>
            <a:r>
              <a:rPr lang="zh-CN" altLang="zh-CN" dirty="0"/>
              <a:t>）病毒</a:t>
            </a:r>
            <a:endParaRPr lang="en-US" dirty="0" smtClean="0"/>
          </a:p>
          <a:p>
            <a:r>
              <a:rPr lang="en-US" dirty="0" smtClean="0"/>
              <a:t>2008 </a:t>
            </a:r>
            <a:r>
              <a:rPr lang="zh-CN" altLang="en-US" dirty="0" smtClean="0"/>
              <a:t>持续到</a:t>
            </a:r>
            <a:r>
              <a:rPr lang="en-US" dirty="0" smtClean="0"/>
              <a:t>2009:</a:t>
            </a:r>
            <a:r>
              <a:rPr lang="zh-CN" altLang="zh-CN" dirty="0"/>
              <a:t>飞</a:t>
            </a:r>
            <a:r>
              <a:rPr lang="zh-CN" altLang="zh-CN" dirty="0" smtClean="0"/>
              <a:t>客</a:t>
            </a:r>
            <a:r>
              <a:rPr lang="zh-CN" altLang="en-US" dirty="0" smtClean="0"/>
              <a:t>病毒</a:t>
            </a:r>
            <a:endParaRPr lang="en-US" dirty="0" smtClean="0"/>
          </a:p>
          <a:p>
            <a:r>
              <a:rPr lang="en-US" dirty="0" smtClean="0"/>
              <a:t>2009 </a:t>
            </a:r>
            <a:r>
              <a:rPr lang="zh-CN" altLang="en-US" dirty="0"/>
              <a:t>和</a:t>
            </a:r>
            <a:r>
              <a:rPr lang="en-US" dirty="0" smtClean="0"/>
              <a:t> 2010: </a:t>
            </a:r>
            <a:r>
              <a:rPr lang="en-US" dirty="0" err="1" smtClean="0"/>
              <a:t>URLzone</a:t>
            </a:r>
            <a:r>
              <a:rPr lang="en-US" dirty="0" smtClean="0"/>
              <a:t> </a:t>
            </a:r>
            <a:r>
              <a:rPr lang="zh-CN" altLang="en-US" dirty="0"/>
              <a:t>和</a:t>
            </a:r>
            <a:r>
              <a:rPr lang="en-US" dirty="0" smtClean="0"/>
              <a:t> Clampi</a:t>
            </a:r>
          </a:p>
          <a:p>
            <a:pPr lvl="1"/>
            <a:r>
              <a:rPr lang="zh-CN" altLang="zh-CN" dirty="0"/>
              <a:t>专门为劫持用户网上银行会话而设计的新型病毒</a:t>
            </a:r>
            <a:endParaRPr lang="en-US" dirty="0" smtClean="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8.2.7  </a:t>
            </a:r>
            <a:r>
              <a:rPr lang="zh-CN" altLang="zh-CN" dirty="0" smtClean="0"/>
              <a:t>病毒</a:t>
            </a:r>
            <a:r>
              <a:rPr lang="zh-CN" altLang="zh-CN" dirty="0"/>
              <a:t>、蠕虫和防病毒软件</a:t>
            </a:r>
            <a:r>
              <a:rPr lang="zh-CN" altLang="en-US" dirty="0"/>
              <a:t>（续）</a:t>
            </a:r>
            <a:endParaRPr lang="en-US" dirty="0"/>
          </a:p>
        </p:txBody>
      </p:sp>
      <p:sp>
        <p:nvSpPr>
          <p:cNvPr id="3" name="Content Placeholder 2"/>
          <p:cNvSpPr>
            <a:spLocks noGrp="1"/>
          </p:cNvSpPr>
          <p:nvPr>
            <p:ph idx="1"/>
          </p:nvPr>
        </p:nvSpPr>
        <p:spPr/>
        <p:txBody>
          <a:bodyPr/>
          <a:lstStyle/>
          <a:p>
            <a:r>
              <a:rPr lang="en-US" dirty="0" smtClean="0"/>
              <a:t>2010: </a:t>
            </a:r>
            <a:r>
              <a:rPr lang="zh-CN" altLang="en-US" dirty="0" smtClean="0"/>
              <a:t>新出现</a:t>
            </a:r>
            <a:r>
              <a:rPr lang="zh-CN" altLang="zh-CN" dirty="0" smtClean="0"/>
              <a:t>利用</a:t>
            </a:r>
            <a:r>
              <a:rPr lang="zh-CN" altLang="zh-CN" dirty="0"/>
              <a:t>特洛伊木马</a:t>
            </a:r>
            <a:r>
              <a:rPr lang="en-US" altLang="zh-CN" dirty="0"/>
              <a:t>-</a:t>
            </a:r>
            <a:r>
              <a:rPr lang="zh-CN" altLang="zh-CN" dirty="0"/>
              <a:t>蠕虫的联合攻击</a:t>
            </a:r>
            <a:endParaRPr lang="en-US" dirty="0" smtClean="0"/>
          </a:p>
          <a:p>
            <a:pPr lvl="1"/>
            <a:r>
              <a:rPr lang="zh-CN" altLang="zh-CN" dirty="0"/>
              <a:t>通过计算机操作</a:t>
            </a:r>
            <a:r>
              <a:rPr lang="zh-CN" altLang="zh-CN" dirty="0" smtClean="0"/>
              <a:t>系统传播</a:t>
            </a:r>
            <a:endParaRPr lang="en-US" dirty="0" smtClean="0"/>
          </a:p>
          <a:p>
            <a:pPr lvl="1"/>
            <a:r>
              <a:rPr lang="zh-CN" altLang="en-US" dirty="0" smtClean="0"/>
              <a:t>设计的攻击</a:t>
            </a:r>
            <a:r>
              <a:rPr lang="zh-CN" altLang="zh-CN" dirty="0" smtClean="0"/>
              <a:t>目标是</a:t>
            </a:r>
            <a:r>
              <a:rPr lang="zh-CN" altLang="en-US" dirty="0"/>
              <a:t>工业</a:t>
            </a:r>
            <a:r>
              <a:rPr lang="zh-CN" altLang="zh-CN" dirty="0" smtClean="0"/>
              <a:t>设备</a:t>
            </a:r>
            <a:endParaRPr lang="en-US" dirty="0" smtClean="0"/>
          </a:p>
          <a:p>
            <a:pPr lvl="2"/>
            <a:r>
              <a:rPr lang="zh-CN" altLang="zh-CN" dirty="0"/>
              <a:t>德国工业巨头西门子公司生产的控制设备</a:t>
            </a:r>
            <a:endParaRPr lang="en-US" dirty="0" smtClean="0"/>
          </a:p>
          <a:p>
            <a:r>
              <a:rPr lang="en-US" dirty="0" smtClean="0"/>
              <a:t>2011: </a:t>
            </a:r>
            <a:r>
              <a:rPr lang="en-US" altLang="zh-CN" dirty="0"/>
              <a:t>Zeus</a:t>
            </a:r>
            <a:r>
              <a:rPr lang="zh-CN" altLang="zh-CN" dirty="0"/>
              <a:t>和</a:t>
            </a:r>
            <a:r>
              <a:rPr lang="en-US" altLang="zh-CN" dirty="0" err="1" smtClean="0"/>
              <a:t>SpyEye</a:t>
            </a:r>
            <a:r>
              <a:rPr lang="zh-CN" altLang="zh-CN" dirty="0" smtClean="0"/>
              <a:t>结合</a:t>
            </a:r>
            <a:endParaRPr lang="en-US" dirty="0" smtClean="0"/>
          </a:p>
          <a:p>
            <a:pPr lvl="1"/>
            <a:r>
              <a:rPr lang="zh-CN" altLang="zh-CN" dirty="0"/>
              <a:t>目标</a:t>
            </a:r>
            <a:r>
              <a:rPr lang="zh-CN" altLang="zh-CN" dirty="0" smtClean="0"/>
              <a:t>是银行</a:t>
            </a:r>
            <a:r>
              <a:rPr lang="zh-CN" altLang="zh-CN" dirty="0"/>
              <a:t>账户</a:t>
            </a:r>
            <a:r>
              <a:rPr lang="zh-CN" altLang="zh-CN" dirty="0" smtClean="0"/>
              <a:t>信息</a:t>
            </a:r>
            <a:endParaRPr lang="en-US" dirty="0" smtClean="0"/>
          </a:p>
          <a:p>
            <a:pPr lvl="1"/>
            <a:r>
              <a:rPr lang="zh-CN" altLang="en-US" dirty="0"/>
              <a:t>在</a:t>
            </a:r>
            <a:r>
              <a:rPr lang="zh-CN" altLang="zh-CN" dirty="0" smtClean="0"/>
              <a:t>微软</a:t>
            </a:r>
            <a:r>
              <a:rPr lang="en-US" altLang="zh-CN" dirty="0"/>
              <a:t>Windows</a:t>
            </a:r>
            <a:r>
              <a:rPr lang="zh-CN" altLang="zh-CN" dirty="0"/>
              <a:t>的任务管理器</a:t>
            </a:r>
            <a:r>
              <a:rPr lang="zh-CN" altLang="zh-CN" dirty="0" smtClean="0"/>
              <a:t>中无法</a:t>
            </a:r>
            <a:r>
              <a:rPr lang="zh-CN" altLang="zh-CN" dirty="0"/>
              <a:t>看到这些新的病毒变种的</a:t>
            </a:r>
            <a:r>
              <a:rPr lang="zh-CN" altLang="zh-CN" dirty="0" smtClean="0"/>
              <a:t>进程</a:t>
            </a:r>
            <a:endParaRPr lang="en-US" dirty="0" smtClean="0"/>
          </a:p>
          <a:p>
            <a:pPr lvl="1"/>
            <a:r>
              <a:rPr lang="zh-CN" altLang="zh-CN" dirty="0"/>
              <a:t>截获网络浏览器中输入的信用卡或网上银行数据</a:t>
            </a:r>
            <a:endParaRPr lang="en-US" dirty="0"/>
          </a:p>
        </p:txBody>
      </p:sp>
      <p:sp>
        <p:nvSpPr>
          <p:cNvPr id="5" name="Slide Number Placeholder 4"/>
          <p:cNvSpPr>
            <a:spLocks noGrp="1"/>
          </p:cNvSpPr>
          <p:nvPr>
            <p:ph type="sldNum" sz="quarter" idx="11"/>
          </p:nvPr>
        </p:nvSpPr>
        <p:spPr/>
        <p:txBody>
          <a:bodyPr/>
          <a:lstStyle/>
          <a:p>
            <a:pPr>
              <a:defRPr/>
            </a:pPr>
            <a:fld id="{38E9F39B-74A5-4B84-9086-00E65C516AB1}" type="slidenum">
              <a:rPr lang="en-US" smtClean="0"/>
              <a:pPr>
                <a:defRPr/>
              </a:pPr>
              <a:t>36</a:t>
            </a:fld>
            <a:endParaRPr lang="en-US" dirty="0"/>
          </a:p>
        </p:txBody>
      </p:sp>
    </p:spTree>
    <p:extLst>
      <p:ext uri="{BB962C8B-B14F-4D97-AF65-F5344CB8AC3E}">
        <p14:creationId xmlns:p14="http://schemas.microsoft.com/office/powerpoint/2010/main" val="194950967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8.2.7  </a:t>
            </a:r>
            <a:r>
              <a:rPr lang="zh-CN" altLang="zh-CN" dirty="0" smtClean="0"/>
              <a:t>病毒</a:t>
            </a:r>
            <a:r>
              <a:rPr lang="zh-CN" altLang="zh-CN" dirty="0"/>
              <a:t>、蠕虫和防病毒软件</a:t>
            </a:r>
            <a:r>
              <a:rPr lang="zh-CN" altLang="en-US" dirty="0"/>
              <a:t>（续）</a:t>
            </a:r>
            <a:endParaRPr lang="en-US" dirty="0"/>
          </a:p>
        </p:txBody>
      </p:sp>
      <p:sp>
        <p:nvSpPr>
          <p:cNvPr id="3" name="Content Placeholder 2"/>
          <p:cNvSpPr>
            <a:spLocks noGrp="1"/>
          </p:cNvSpPr>
          <p:nvPr>
            <p:ph idx="1"/>
          </p:nvPr>
        </p:nvSpPr>
        <p:spPr/>
        <p:txBody>
          <a:bodyPr/>
          <a:lstStyle/>
          <a:p>
            <a:r>
              <a:rPr lang="zh-CN" altLang="zh-CN" dirty="0"/>
              <a:t>追踪病毒并销售防病毒</a:t>
            </a:r>
            <a:r>
              <a:rPr lang="zh-CN" altLang="zh-CN" dirty="0" smtClean="0"/>
              <a:t>软件</a:t>
            </a:r>
            <a:r>
              <a:rPr lang="zh-CN" altLang="en-US" dirty="0" smtClean="0"/>
              <a:t>的公司在网站上提供病毒描述</a:t>
            </a:r>
            <a:endParaRPr lang="en-US" dirty="0" smtClean="0"/>
          </a:p>
          <a:p>
            <a:pPr lvl="1"/>
            <a:r>
              <a:rPr lang="en-US" dirty="0" smtClean="0"/>
              <a:t>Symantec (Symantec</a:t>
            </a:r>
            <a:r>
              <a:rPr lang="zh-CN" altLang="en-US" dirty="0" smtClean="0"/>
              <a:t>安全响应网站</a:t>
            </a:r>
            <a:r>
              <a:rPr lang="en-US" dirty="0" smtClean="0"/>
              <a:t>) </a:t>
            </a:r>
          </a:p>
          <a:p>
            <a:pPr lvl="1"/>
            <a:r>
              <a:rPr lang="en-US" dirty="0" smtClean="0"/>
              <a:t>McAfee (McAfee</a:t>
            </a:r>
            <a:r>
              <a:rPr lang="zh-CN" altLang="en-US" dirty="0" smtClean="0"/>
              <a:t>病毒信息网站</a:t>
            </a:r>
            <a:r>
              <a:rPr lang="en-US" dirty="0" smtClean="0"/>
              <a:t>)</a:t>
            </a:r>
          </a:p>
          <a:p>
            <a:r>
              <a:rPr lang="zh-CN" altLang="zh-CN" dirty="0"/>
              <a:t>必须定期更新杀毒软件的数据文件</a:t>
            </a:r>
            <a:endParaRPr lang="en-US" dirty="0" smtClean="0"/>
          </a:p>
          <a:p>
            <a:pPr lvl="1"/>
            <a:r>
              <a:rPr lang="zh-CN" altLang="zh-CN" dirty="0"/>
              <a:t>以发现并消灭新病毒</a:t>
            </a:r>
            <a:endParaRPr lang="en-US" dirty="0" smtClean="0"/>
          </a:p>
          <a:p>
            <a:r>
              <a:rPr lang="zh-CN" altLang="zh-CN" dirty="0"/>
              <a:t>有些电子邮件系统</a:t>
            </a:r>
            <a:r>
              <a:rPr lang="en-US" dirty="0" smtClean="0"/>
              <a:t>:</a:t>
            </a:r>
          </a:p>
          <a:p>
            <a:pPr lvl="1"/>
            <a:r>
              <a:rPr lang="zh-CN" altLang="en-US" dirty="0" smtClean="0"/>
              <a:t>提供并升级防病毒软件</a:t>
            </a:r>
            <a:endParaRPr lang="en-US" dirty="0" smtClean="0"/>
          </a:p>
          <a:p>
            <a:pPr lvl="2"/>
            <a:r>
              <a:rPr lang="zh-CN" altLang="en-US" dirty="0" smtClean="0"/>
              <a:t>用来在下载附件之前对其进行扫描</a:t>
            </a:r>
            <a:endParaRPr lang="en-US" dirty="0" smtClean="0"/>
          </a:p>
          <a:p>
            <a:pPr lvl="1"/>
            <a:r>
              <a:rPr lang="zh-CN" altLang="en-US" dirty="0" smtClean="0"/>
              <a:t>例子</a:t>
            </a:r>
            <a:r>
              <a:rPr lang="en-US" dirty="0" smtClean="0"/>
              <a:t>: </a:t>
            </a:r>
            <a:r>
              <a:rPr lang="zh-CN" altLang="en-US" dirty="0" smtClean="0"/>
              <a:t>雅虎电箱</a:t>
            </a:r>
            <a:endParaRPr lang="en-US" dirty="0"/>
          </a:p>
        </p:txBody>
      </p:sp>
      <p:sp>
        <p:nvSpPr>
          <p:cNvPr id="5" name="Slide Number Placeholder 4"/>
          <p:cNvSpPr>
            <a:spLocks noGrp="1"/>
          </p:cNvSpPr>
          <p:nvPr>
            <p:ph type="sldNum" sz="quarter" idx="11"/>
          </p:nvPr>
        </p:nvSpPr>
        <p:spPr/>
        <p:txBody>
          <a:bodyPr/>
          <a:lstStyle/>
          <a:p>
            <a:pPr>
              <a:defRPr/>
            </a:pPr>
            <a:fld id="{38E9F39B-74A5-4B84-9086-00E65C516AB1}" type="slidenum">
              <a:rPr lang="en-US" smtClean="0"/>
              <a:pPr>
                <a:defRPr/>
              </a:pPr>
              <a:t>37</a:t>
            </a:fld>
            <a:endParaRPr lang="en-US" dirty="0"/>
          </a:p>
        </p:txBody>
      </p:sp>
    </p:spTree>
    <p:extLst>
      <p:ext uri="{BB962C8B-B14F-4D97-AF65-F5344CB8AC3E}">
        <p14:creationId xmlns:p14="http://schemas.microsoft.com/office/powerpoint/2010/main" val="351994209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A1551F9-1217-4769-BD91-27FE9AA7664E}" type="slidenum">
              <a:rPr lang="en-US" smtClean="0"/>
              <a:pPr/>
              <a:t>38</a:t>
            </a:fld>
            <a:endParaRPr lang="en-US" dirty="0" smtClean="0"/>
          </a:p>
        </p:txBody>
      </p:sp>
      <p:sp>
        <p:nvSpPr>
          <p:cNvPr id="41988" name="Rectangle 7"/>
          <p:cNvSpPr>
            <a:spLocks noGrp="1" noChangeArrowheads="1"/>
          </p:cNvSpPr>
          <p:nvPr>
            <p:ph type="title" idx="4294967295"/>
          </p:nvPr>
        </p:nvSpPr>
        <p:spPr/>
        <p:txBody>
          <a:bodyPr/>
          <a:lstStyle/>
          <a:p>
            <a:r>
              <a:rPr lang="en-US" altLang="zh-CN" dirty="0" smtClean="0"/>
              <a:t>8.2.8  </a:t>
            </a:r>
            <a:r>
              <a:rPr lang="zh-CN" altLang="zh-CN" dirty="0" smtClean="0"/>
              <a:t>数字证书</a:t>
            </a:r>
            <a:endParaRPr lang="en-US" dirty="0" smtClean="0"/>
          </a:p>
        </p:txBody>
      </p:sp>
      <p:sp>
        <p:nvSpPr>
          <p:cNvPr id="41989" name="Rectangle 8"/>
          <p:cNvSpPr>
            <a:spLocks noGrp="1" noChangeArrowheads="1"/>
          </p:cNvSpPr>
          <p:nvPr>
            <p:ph type="body" idx="4294967295"/>
          </p:nvPr>
        </p:nvSpPr>
        <p:spPr/>
        <p:txBody>
          <a:bodyPr/>
          <a:lstStyle/>
          <a:p>
            <a:r>
              <a:rPr lang="zh-CN" altLang="zh-CN" dirty="0"/>
              <a:t>数字证书</a:t>
            </a:r>
            <a:r>
              <a:rPr lang="en-US" dirty="0" smtClean="0"/>
              <a:t>(</a:t>
            </a:r>
            <a:r>
              <a:rPr lang="zh-CN" altLang="zh-CN" dirty="0"/>
              <a:t>数字身份证</a:t>
            </a:r>
            <a:r>
              <a:rPr lang="en-US" dirty="0" smtClean="0"/>
              <a:t>)</a:t>
            </a:r>
          </a:p>
          <a:p>
            <a:pPr lvl="1"/>
            <a:r>
              <a:rPr lang="zh-CN" altLang="zh-CN" dirty="0"/>
              <a:t>是电子邮件附件或网页上所嵌的程序</a:t>
            </a:r>
            <a:endParaRPr lang="en-US" dirty="0" smtClean="0"/>
          </a:p>
          <a:p>
            <a:pPr lvl="1"/>
            <a:r>
              <a:rPr lang="zh-CN" altLang="zh-CN" dirty="0"/>
              <a:t>验证用户或网站的身份和内容</a:t>
            </a:r>
            <a:endParaRPr lang="en-US" dirty="0" smtClean="0"/>
          </a:p>
          <a:p>
            <a:pPr lvl="1"/>
            <a:r>
              <a:rPr lang="zh-CN" altLang="zh-CN" dirty="0" smtClean="0"/>
              <a:t>有发送</a:t>
            </a:r>
            <a:r>
              <a:rPr lang="zh-CN" altLang="zh-CN" dirty="0"/>
              <a:t>加密</a:t>
            </a:r>
            <a:r>
              <a:rPr lang="zh-CN" altLang="zh-CN" dirty="0" smtClean="0"/>
              <a:t>信息的</a:t>
            </a:r>
            <a:r>
              <a:rPr lang="zh-CN" altLang="zh-CN" dirty="0"/>
              <a:t>功能</a:t>
            </a:r>
            <a:endParaRPr lang="en-US" dirty="0" smtClean="0"/>
          </a:p>
          <a:p>
            <a:pPr lvl="1"/>
            <a:r>
              <a:rPr lang="zh-CN" altLang="zh-CN" dirty="0"/>
              <a:t>签名消息或签名</a:t>
            </a:r>
            <a:r>
              <a:rPr lang="zh-CN" altLang="zh-CN" dirty="0" smtClean="0"/>
              <a:t>代码</a:t>
            </a:r>
            <a:endParaRPr lang="en-US" dirty="0" smtClean="0"/>
          </a:p>
          <a:p>
            <a:pPr lvl="2"/>
            <a:r>
              <a:rPr lang="zh-CN" altLang="zh-CN" dirty="0"/>
              <a:t>来验证持有人是否为证书指定</a:t>
            </a:r>
            <a:r>
              <a:rPr lang="zh-CN" altLang="zh-CN" dirty="0" smtClean="0"/>
              <a:t>人</a:t>
            </a:r>
            <a:endParaRPr lang="en-US" dirty="0" smtClean="0"/>
          </a:p>
          <a:p>
            <a:pPr lvl="1"/>
            <a:r>
              <a:rPr lang="zh-CN" altLang="zh-CN" dirty="0"/>
              <a:t>可用于多种在线交易</a:t>
            </a:r>
            <a:endParaRPr lang="en-US" dirty="0" smtClean="0"/>
          </a:p>
          <a:p>
            <a:pPr lvl="2"/>
            <a:r>
              <a:rPr lang="zh-CN" altLang="zh-CN" dirty="0"/>
              <a:t>电子商务、电子邮件和电子资金</a:t>
            </a:r>
            <a:r>
              <a:rPr lang="zh-CN" altLang="zh-CN" dirty="0" smtClean="0"/>
              <a:t>转账</a:t>
            </a:r>
            <a:endParaRPr lang="en-US" dirty="0" smtClean="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87D3AB5-BB68-4594-BD6E-1CC359AA8C49}" type="slidenum">
              <a:rPr lang="en-US" smtClean="0"/>
              <a:pPr/>
              <a:t>39</a:t>
            </a:fld>
            <a:endParaRPr lang="en-US" dirty="0" smtClean="0"/>
          </a:p>
        </p:txBody>
      </p:sp>
      <p:sp>
        <p:nvSpPr>
          <p:cNvPr id="43012" name="Rectangle 6"/>
          <p:cNvSpPr>
            <a:spLocks noChangeArrowheads="1"/>
          </p:cNvSpPr>
          <p:nvPr/>
        </p:nvSpPr>
        <p:spPr bwMode="auto">
          <a:xfrm>
            <a:off x="152400" y="5638800"/>
            <a:ext cx="848390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b="1" dirty="0" smtClean="0"/>
              <a:t>图</a:t>
            </a:r>
            <a:r>
              <a:rPr lang="en-US" b="1" dirty="0" smtClean="0"/>
              <a:t>8-7 </a:t>
            </a:r>
            <a:r>
              <a:rPr lang="en-US" altLang="zh-CN" dirty="0" smtClean="0"/>
              <a:t>Firefox</a:t>
            </a:r>
            <a:r>
              <a:rPr lang="zh-CN" altLang="zh-CN" dirty="0"/>
              <a:t>浏览器上显示的</a:t>
            </a:r>
            <a:r>
              <a:rPr lang="en-US" altLang="zh-CN" dirty="0" err="1"/>
              <a:t>Cengage</a:t>
            </a:r>
            <a:r>
              <a:rPr lang="en-US" altLang="zh-CN" dirty="0"/>
              <a:t> Learning</a:t>
            </a:r>
            <a:r>
              <a:rPr lang="zh-CN" altLang="zh-CN" dirty="0"/>
              <a:t>数字证书</a:t>
            </a:r>
            <a:r>
              <a:rPr lang="zh-CN" altLang="zh-CN" dirty="0" smtClean="0"/>
              <a:t>信息</a:t>
            </a:r>
            <a:endParaRPr lang="zh-CN" altLang="zh-CN" dirty="0"/>
          </a:p>
        </p:txBody>
      </p:sp>
      <p:sp>
        <p:nvSpPr>
          <p:cNvPr id="7" name="TextBox 1"/>
          <p:cNvSpPr txBox="1">
            <a:spLocks noChangeArrowheads="1"/>
          </p:cNvSpPr>
          <p:nvPr/>
        </p:nvSpPr>
        <p:spPr bwMode="auto">
          <a:xfrm rot="16200000">
            <a:off x="7866984" y="4159528"/>
            <a:ext cx="191911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t>© </a:t>
            </a:r>
            <a:r>
              <a:rPr lang="zh-CN" altLang="en-US" dirty="0" smtClean="0"/>
              <a:t>圣智学习</a:t>
            </a:r>
            <a:r>
              <a:rPr lang="en-US" dirty="0" smtClean="0"/>
              <a:t> </a:t>
            </a:r>
            <a:r>
              <a:rPr lang="en-US" dirty="0"/>
              <a:t>2013</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 y="762000"/>
            <a:ext cx="7200900" cy="457200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EEF32346-1E89-4C4A-B2FB-C282E34F62E3}" type="slidenum">
              <a:rPr lang="en-US" sz="1400"/>
              <a:pPr algn="r" eaLnBrk="1" hangingPunct="1"/>
              <a:t>4</a:t>
            </a:fld>
            <a:endParaRPr lang="en-US" sz="1400" dirty="0"/>
          </a:p>
        </p:txBody>
      </p:sp>
      <p:sp>
        <p:nvSpPr>
          <p:cNvPr id="7171" name="Rectangle 6"/>
          <p:cNvSpPr>
            <a:spLocks noGrp="1" noChangeArrowheads="1"/>
          </p:cNvSpPr>
          <p:nvPr>
            <p:ph type="title"/>
          </p:nvPr>
        </p:nvSpPr>
        <p:spPr/>
        <p:txBody>
          <a:bodyPr/>
          <a:lstStyle/>
          <a:p>
            <a:r>
              <a:rPr lang="en-US" altLang="zh-CN" dirty="0" smtClean="0"/>
              <a:t>8.1.1  </a:t>
            </a:r>
            <a:r>
              <a:rPr lang="zh-CN" altLang="en-US" dirty="0" smtClean="0"/>
              <a:t>互联计算机系统的安全问题起源</a:t>
            </a:r>
            <a:endParaRPr lang="en-US" dirty="0" smtClean="0"/>
          </a:p>
        </p:txBody>
      </p:sp>
      <p:sp>
        <p:nvSpPr>
          <p:cNvPr id="7172" name="Rectangle 7"/>
          <p:cNvSpPr>
            <a:spLocks noGrp="1" noChangeArrowheads="1"/>
          </p:cNvSpPr>
          <p:nvPr>
            <p:ph type="body" idx="1"/>
          </p:nvPr>
        </p:nvSpPr>
        <p:spPr/>
        <p:txBody>
          <a:bodyPr/>
          <a:lstStyle/>
          <a:p>
            <a:r>
              <a:rPr lang="zh-CN" altLang="en-US" dirty="0" smtClean="0"/>
              <a:t>罗马帝国所采用的数据安全措施</a:t>
            </a:r>
            <a:endParaRPr lang="en-US" dirty="0" smtClean="0"/>
          </a:p>
          <a:p>
            <a:pPr lvl="1"/>
            <a:r>
              <a:rPr lang="zh-CN" altLang="en-US" dirty="0" smtClean="0"/>
              <a:t>对信息进行编码来防止敌人了解罗马军团的秘密战争和防御计划</a:t>
            </a:r>
            <a:endParaRPr lang="en-US" dirty="0" smtClean="0"/>
          </a:p>
          <a:p>
            <a:r>
              <a:rPr lang="zh-CN" altLang="en-US" dirty="0" smtClean="0"/>
              <a:t>现代电子安全技术</a:t>
            </a:r>
            <a:endParaRPr lang="en-US" dirty="0" smtClean="0"/>
          </a:p>
          <a:p>
            <a:pPr lvl="1"/>
            <a:r>
              <a:rPr lang="zh-CN" altLang="en-US" dirty="0" smtClean="0"/>
              <a:t>国防部战时使用</a:t>
            </a:r>
            <a:endParaRPr lang="en-US" dirty="0" smtClean="0"/>
          </a:p>
          <a:p>
            <a:pPr lvl="2"/>
            <a:r>
              <a:rPr lang="en-US" dirty="0" smtClean="0"/>
              <a:t>“</a:t>
            </a:r>
            <a:r>
              <a:rPr lang="zh-CN" altLang="en-US" dirty="0" smtClean="0"/>
              <a:t>橙皮书</a:t>
            </a:r>
            <a:r>
              <a:rPr lang="en-US" dirty="0" smtClean="0"/>
              <a:t>”: </a:t>
            </a:r>
            <a:r>
              <a:rPr lang="zh-CN" altLang="en-US" dirty="0" smtClean="0"/>
              <a:t>强制执行的访问控制规则</a:t>
            </a:r>
            <a:endParaRPr lang="en-US" dirty="0" smtClean="0"/>
          </a:p>
          <a:p>
            <a:r>
              <a:rPr lang="zh-CN" altLang="en-US" dirty="0"/>
              <a:t>商业</a:t>
            </a:r>
            <a:r>
              <a:rPr lang="zh-CN" altLang="en-US" dirty="0" smtClean="0"/>
              <a:t>计算机</a:t>
            </a:r>
            <a:endParaRPr lang="en-US" dirty="0" smtClean="0"/>
          </a:p>
          <a:p>
            <a:pPr lvl="1"/>
            <a:r>
              <a:rPr lang="zh-CN" altLang="en-US" dirty="0" smtClean="0"/>
              <a:t>最初采用军事安全方法</a:t>
            </a:r>
            <a:endParaRPr lang="en-US" dirty="0" smtClean="0"/>
          </a:p>
          <a:p>
            <a:r>
              <a:rPr lang="zh-CN" altLang="en-US" dirty="0"/>
              <a:t>今天的</a:t>
            </a:r>
            <a:r>
              <a:rPr lang="zh-CN" altLang="en-US" dirty="0" smtClean="0"/>
              <a:t>计算技术</a:t>
            </a:r>
            <a:endParaRPr lang="en-US" dirty="0" smtClean="0"/>
          </a:p>
          <a:p>
            <a:pPr lvl="1"/>
            <a:r>
              <a:rPr lang="zh-CN" altLang="en-US" dirty="0" smtClean="0"/>
              <a:t>要求更为综合的计算机安全计划</a:t>
            </a:r>
            <a:endParaRPr lang="en-US" dirty="0" smtClean="0"/>
          </a:p>
        </p:txBody>
      </p:sp>
      <p:sp>
        <p:nvSpPr>
          <p:cNvPr id="7174" name="Slide Number Placeholder 2"/>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C19B249-0363-4D7E-BDB0-D7EB4C005CA6}" type="slidenum">
              <a:rPr lang="en-US" smtClean="0"/>
              <a:pPr/>
              <a:t>4</a:t>
            </a:fld>
            <a:endParaRPr lang="en-US" dirty="0" smtClean="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EA82BD7-593F-4293-B603-CA1A7E7D5A89}" type="slidenum">
              <a:rPr lang="en-US" smtClean="0"/>
              <a:pPr/>
              <a:t>40</a:t>
            </a:fld>
            <a:endParaRPr lang="en-US" dirty="0" smtClean="0"/>
          </a:p>
        </p:txBody>
      </p:sp>
      <p:sp>
        <p:nvSpPr>
          <p:cNvPr id="44036" name="Rectangle 7"/>
          <p:cNvSpPr>
            <a:spLocks noGrp="1" noChangeArrowheads="1"/>
          </p:cNvSpPr>
          <p:nvPr>
            <p:ph type="title" idx="4294967295"/>
          </p:nvPr>
        </p:nvSpPr>
        <p:spPr/>
        <p:txBody>
          <a:bodyPr/>
          <a:lstStyle/>
          <a:p>
            <a:r>
              <a:rPr lang="en-US" altLang="zh-CN" dirty="0" smtClean="0"/>
              <a:t>8.2.8  </a:t>
            </a:r>
            <a:r>
              <a:rPr lang="zh-CN" altLang="en-US" dirty="0" smtClean="0"/>
              <a:t>数字证书（续）</a:t>
            </a:r>
            <a:endParaRPr lang="en-US" dirty="0" smtClean="0"/>
          </a:p>
        </p:txBody>
      </p:sp>
      <p:sp>
        <p:nvSpPr>
          <p:cNvPr id="44037" name="Rectangle 8"/>
          <p:cNvSpPr>
            <a:spLocks noGrp="1" noChangeArrowheads="1"/>
          </p:cNvSpPr>
          <p:nvPr>
            <p:ph type="body" idx="4294967295"/>
          </p:nvPr>
        </p:nvSpPr>
        <p:spPr/>
        <p:txBody>
          <a:bodyPr/>
          <a:lstStyle/>
          <a:p>
            <a:r>
              <a:rPr lang="zh-CN" altLang="en-US" dirty="0" smtClean="0"/>
              <a:t>数字证书对于软件：</a:t>
            </a:r>
            <a:endParaRPr lang="en-US" dirty="0" smtClean="0"/>
          </a:p>
          <a:p>
            <a:pPr lvl="1"/>
            <a:r>
              <a:rPr lang="zh-CN" altLang="zh-CN" dirty="0"/>
              <a:t>保证其确实是由某公司开发</a:t>
            </a:r>
            <a:endParaRPr lang="en-US" dirty="0" smtClean="0"/>
          </a:p>
          <a:p>
            <a:pPr lvl="1"/>
            <a:r>
              <a:rPr lang="zh-CN" altLang="zh-CN" dirty="0"/>
              <a:t>并不证明软件的质量</a:t>
            </a:r>
            <a:endParaRPr lang="en-US" dirty="0" smtClean="0"/>
          </a:p>
          <a:p>
            <a:r>
              <a:rPr lang="zh-CN" altLang="zh-CN" dirty="0"/>
              <a:t>认证中心</a:t>
            </a:r>
            <a:r>
              <a:rPr lang="en-US" dirty="0" smtClean="0"/>
              <a:t>(</a:t>
            </a:r>
            <a:r>
              <a:rPr lang="en-US" b="1" dirty="0" smtClean="0"/>
              <a:t>CA</a:t>
            </a:r>
            <a:r>
              <a:rPr lang="en-US" dirty="0" smtClean="0"/>
              <a:t>)</a:t>
            </a:r>
          </a:p>
          <a:p>
            <a:pPr lvl="1"/>
            <a:r>
              <a:rPr lang="zh-CN" altLang="zh-CN" dirty="0"/>
              <a:t>向组织或个人签发数字</a:t>
            </a:r>
            <a:r>
              <a:rPr lang="zh-CN" altLang="zh-CN" dirty="0" smtClean="0"/>
              <a:t>证书</a:t>
            </a:r>
            <a:endParaRPr lang="en-US" dirty="0" smtClean="0"/>
          </a:p>
          <a:p>
            <a:r>
              <a:rPr lang="zh-CN" altLang="zh-CN" dirty="0" smtClean="0"/>
              <a:t>数字</a:t>
            </a:r>
            <a:r>
              <a:rPr lang="zh-CN" altLang="en-US" dirty="0"/>
              <a:t>证书</a:t>
            </a:r>
            <a:r>
              <a:rPr lang="zh-CN" altLang="zh-CN" dirty="0" smtClean="0"/>
              <a:t>很难伪造</a:t>
            </a:r>
            <a:endParaRPr lang="en-US" dirty="0" smtClean="0"/>
          </a:p>
          <a:p>
            <a:r>
              <a:rPr lang="en-US" altLang="zh-CN" dirty="0"/>
              <a:t>6</a:t>
            </a:r>
            <a:r>
              <a:rPr lang="zh-CN" altLang="zh-CN" dirty="0"/>
              <a:t>项主要</a:t>
            </a:r>
            <a:r>
              <a:rPr lang="zh-CN" altLang="zh-CN" dirty="0" smtClean="0"/>
              <a:t>内容</a:t>
            </a:r>
            <a:r>
              <a:rPr lang="zh-CN" altLang="zh-CN" dirty="0"/>
              <a:t>证书所有者的身份信息</a:t>
            </a:r>
            <a:r>
              <a:rPr lang="en-US" dirty="0" smtClean="0"/>
              <a:t>,</a:t>
            </a:r>
            <a:r>
              <a:rPr lang="zh-CN" altLang="zh-CN" dirty="0"/>
              <a:t>证书所有者的公钥</a:t>
            </a:r>
            <a:r>
              <a:rPr lang="en-US" dirty="0" smtClean="0"/>
              <a:t>,</a:t>
            </a:r>
            <a:r>
              <a:rPr lang="zh-CN" altLang="zh-CN" dirty="0"/>
              <a:t>证书的有效期</a:t>
            </a:r>
            <a:r>
              <a:rPr lang="en-US" dirty="0" smtClean="0"/>
              <a:t>,</a:t>
            </a:r>
            <a:r>
              <a:rPr lang="zh-CN" altLang="zh-CN" dirty="0"/>
              <a:t>证书编号</a:t>
            </a:r>
            <a:r>
              <a:rPr lang="en-US" dirty="0" smtClean="0"/>
              <a:t>,</a:t>
            </a:r>
            <a:r>
              <a:rPr lang="zh-CN" altLang="zh-CN" dirty="0"/>
              <a:t>证书发行机构的名称</a:t>
            </a:r>
            <a:r>
              <a:rPr lang="en-US" dirty="0" smtClean="0"/>
              <a:t>,</a:t>
            </a:r>
            <a:r>
              <a:rPr lang="zh-CN" altLang="zh-CN" dirty="0"/>
              <a:t>证书发行机构的电子签名</a:t>
            </a:r>
            <a:endParaRPr lang="en-US" dirty="0" smtClean="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8A9733A-7A40-4675-97FF-382D5CB52011}" type="slidenum">
              <a:rPr lang="en-US" smtClean="0"/>
              <a:pPr/>
              <a:t>41</a:t>
            </a:fld>
            <a:endParaRPr lang="en-US" dirty="0" smtClean="0"/>
          </a:p>
        </p:txBody>
      </p:sp>
      <p:sp>
        <p:nvSpPr>
          <p:cNvPr id="45060" name="Rectangle 7"/>
          <p:cNvSpPr>
            <a:spLocks noGrp="1" noChangeArrowheads="1"/>
          </p:cNvSpPr>
          <p:nvPr>
            <p:ph type="title" idx="4294967295"/>
          </p:nvPr>
        </p:nvSpPr>
        <p:spPr/>
        <p:txBody>
          <a:bodyPr/>
          <a:lstStyle/>
          <a:p>
            <a:r>
              <a:rPr lang="en-US" altLang="zh-CN" dirty="0" smtClean="0"/>
              <a:t>8.2.8  </a:t>
            </a:r>
            <a:r>
              <a:rPr lang="zh-CN" altLang="en-US" dirty="0" smtClean="0"/>
              <a:t>数字</a:t>
            </a:r>
            <a:r>
              <a:rPr lang="zh-CN" altLang="en-US" dirty="0"/>
              <a:t>证书（续）</a:t>
            </a:r>
            <a:endParaRPr lang="en-US" dirty="0" smtClean="0"/>
          </a:p>
        </p:txBody>
      </p:sp>
      <p:sp>
        <p:nvSpPr>
          <p:cNvPr id="45061" name="Rectangle 8"/>
          <p:cNvSpPr>
            <a:spLocks noGrp="1" noChangeArrowheads="1"/>
          </p:cNvSpPr>
          <p:nvPr>
            <p:ph type="body" idx="4294967295"/>
          </p:nvPr>
        </p:nvSpPr>
        <p:spPr/>
        <p:txBody>
          <a:bodyPr/>
          <a:lstStyle/>
          <a:p>
            <a:r>
              <a:rPr lang="zh-CN" altLang="zh-CN" dirty="0"/>
              <a:t>密钥</a:t>
            </a:r>
            <a:endParaRPr lang="en-US" dirty="0" smtClean="0"/>
          </a:p>
          <a:p>
            <a:pPr lvl="1"/>
            <a:r>
              <a:rPr lang="en-US" dirty="0" smtClean="0"/>
              <a:t>Number</a:t>
            </a:r>
            <a:r>
              <a:rPr lang="zh-CN" altLang="en-US" dirty="0" smtClean="0"/>
              <a:t>：</a:t>
            </a:r>
            <a:r>
              <a:rPr lang="zh-CN" altLang="zh-CN" dirty="0" smtClean="0"/>
              <a:t>通常</a:t>
            </a:r>
            <a:r>
              <a:rPr lang="zh-CN" altLang="zh-CN" dirty="0"/>
              <a:t>是一个很大的二进制数</a:t>
            </a:r>
            <a:r>
              <a:rPr lang="zh-CN" altLang="zh-CN" dirty="0" smtClean="0"/>
              <a:t>字</a:t>
            </a:r>
            <a:endParaRPr lang="en-US" dirty="0" smtClean="0"/>
          </a:p>
          <a:p>
            <a:pPr lvl="2"/>
            <a:r>
              <a:rPr lang="zh-CN" altLang="zh-CN" dirty="0"/>
              <a:t>和特定的加密算法一起使用</a:t>
            </a:r>
            <a:endParaRPr lang="en-US" dirty="0" smtClean="0"/>
          </a:p>
          <a:p>
            <a:pPr lvl="2"/>
            <a:r>
              <a:rPr lang="zh-CN" altLang="zh-CN" dirty="0"/>
              <a:t>把想保护的字符串“锁”起来</a:t>
            </a:r>
            <a:endParaRPr lang="en-US" dirty="0" smtClean="0"/>
          </a:p>
          <a:p>
            <a:pPr lvl="1"/>
            <a:r>
              <a:rPr lang="zh-CN" altLang="zh-CN" dirty="0"/>
              <a:t>加密密钥越长，保护效果越好</a:t>
            </a:r>
            <a:endParaRPr lang="en-US" dirty="0" smtClean="0"/>
          </a:p>
          <a:p>
            <a:r>
              <a:rPr lang="zh-CN" altLang="zh-CN" dirty="0"/>
              <a:t>各认证中心对证件的要求都不一样</a:t>
            </a:r>
            <a:endParaRPr lang="en-US" dirty="0" smtClean="0"/>
          </a:p>
          <a:p>
            <a:pPr lvl="1"/>
            <a:r>
              <a:rPr lang="zh-CN" altLang="zh-CN" dirty="0"/>
              <a:t>驾驶执照</a:t>
            </a:r>
            <a:r>
              <a:rPr lang="en-US" dirty="0" smtClean="0"/>
              <a:t>,</a:t>
            </a:r>
            <a:r>
              <a:rPr lang="zh-CN" altLang="zh-CN" dirty="0"/>
              <a:t>公证书或指纹</a:t>
            </a:r>
            <a:endParaRPr lang="en-US" dirty="0" smtClean="0"/>
          </a:p>
          <a:p>
            <a:r>
              <a:rPr lang="zh-CN" altLang="en-US" dirty="0" smtClean="0"/>
              <a:t>提供</a:t>
            </a:r>
            <a:r>
              <a:rPr lang="en-US" dirty="0" smtClean="0"/>
              <a:t>CA </a:t>
            </a:r>
            <a:r>
              <a:rPr lang="zh-CN" altLang="en-US" dirty="0" smtClean="0"/>
              <a:t>服务的公司</a:t>
            </a:r>
            <a:endParaRPr lang="en-US" dirty="0" smtClean="0"/>
          </a:p>
          <a:p>
            <a:pPr lvl="1"/>
            <a:r>
              <a:rPr lang="en-US" dirty="0" smtClean="0"/>
              <a:t>Thawte, VeriSign, Comodo, DigiCert, Entrust, GeoTrust, RapidSSL.com</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547D0DC-DAF6-43BF-AD8C-714BD29C59C9}" type="slidenum">
              <a:rPr lang="en-US" smtClean="0"/>
              <a:pPr/>
              <a:t>42</a:t>
            </a:fld>
            <a:endParaRPr lang="en-US" dirty="0" smtClean="0"/>
          </a:p>
        </p:txBody>
      </p:sp>
      <p:sp>
        <p:nvSpPr>
          <p:cNvPr id="46084" name="Rectangle 7"/>
          <p:cNvSpPr>
            <a:spLocks noGrp="1" noChangeArrowheads="1"/>
          </p:cNvSpPr>
          <p:nvPr>
            <p:ph type="title" idx="4294967295"/>
          </p:nvPr>
        </p:nvSpPr>
        <p:spPr/>
        <p:txBody>
          <a:bodyPr/>
          <a:lstStyle/>
          <a:p>
            <a:r>
              <a:rPr lang="en-US" altLang="zh-CN" dirty="0" smtClean="0"/>
              <a:t>8.2.8  </a:t>
            </a:r>
            <a:r>
              <a:rPr lang="zh-CN" altLang="en-US" dirty="0" smtClean="0"/>
              <a:t>数字</a:t>
            </a:r>
            <a:r>
              <a:rPr lang="zh-CN" altLang="en-US" dirty="0"/>
              <a:t>证书（续）</a:t>
            </a:r>
            <a:endParaRPr lang="en-US" dirty="0" smtClean="0"/>
          </a:p>
        </p:txBody>
      </p:sp>
      <p:sp>
        <p:nvSpPr>
          <p:cNvPr id="46085" name="Rectangle 8"/>
          <p:cNvSpPr>
            <a:spLocks noGrp="1" noChangeArrowheads="1"/>
          </p:cNvSpPr>
          <p:nvPr>
            <p:ph type="body" idx="4294967295"/>
          </p:nvPr>
        </p:nvSpPr>
        <p:spPr/>
        <p:txBody>
          <a:bodyPr/>
          <a:lstStyle/>
          <a:p>
            <a:r>
              <a:rPr lang="zh-CN" altLang="zh-CN" dirty="0"/>
              <a:t>安全套接层扩展</a:t>
            </a:r>
            <a:r>
              <a:rPr lang="zh-CN" altLang="zh-CN" dirty="0" smtClean="0"/>
              <a:t>认证</a:t>
            </a:r>
            <a:r>
              <a:rPr lang="en-US" dirty="0" smtClean="0"/>
              <a:t>(</a:t>
            </a:r>
            <a:r>
              <a:rPr lang="en-US" b="1" dirty="0" smtClean="0"/>
              <a:t>SSL-EV</a:t>
            </a:r>
            <a:r>
              <a:rPr lang="en-US" dirty="0" smtClean="0"/>
              <a:t>) </a:t>
            </a:r>
            <a:r>
              <a:rPr lang="zh-CN" altLang="en-US" dirty="0" smtClean="0"/>
              <a:t>数字证书</a:t>
            </a:r>
            <a:endParaRPr lang="en-US" b="1" dirty="0" smtClean="0"/>
          </a:p>
          <a:p>
            <a:pPr lvl="1"/>
            <a:r>
              <a:rPr lang="zh-CN" altLang="en-US" dirty="0" smtClean="0"/>
              <a:t>经过更多认证确认之后才签发</a:t>
            </a:r>
            <a:endParaRPr lang="en-US" dirty="0" smtClean="0"/>
          </a:p>
          <a:p>
            <a:r>
              <a:rPr lang="zh-CN" altLang="zh-CN" dirty="0"/>
              <a:t>年费</a:t>
            </a:r>
            <a:endParaRPr lang="en-US" dirty="0" smtClean="0"/>
          </a:p>
          <a:p>
            <a:pPr lvl="1"/>
            <a:r>
              <a:rPr lang="en-US" altLang="zh-CN" dirty="0"/>
              <a:t>200</a:t>
            </a:r>
            <a:r>
              <a:rPr lang="zh-CN" altLang="zh-CN" dirty="0"/>
              <a:t>美元到</a:t>
            </a:r>
            <a:r>
              <a:rPr lang="en-US" altLang="zh-CN" dirty="0"/>
              <a:t>1500</a:t>
            </a:r>
            <a:r>
              <a:rPr lang="zh-CN" altLang="zh-CN" dirty="0"/>
              <a:t>美元</a:t>
            </a:r>
            <a:r>
              <a:rPr lang="zh-CN" altLang="zh-CN" dirty="0" smtClean="0"/>
              <a:t>以上</a:t>
            </a:r>
            <a:endParaRPr lang="en-US" dirty="0" smtClean="0"/>
          </a:p>
          <a:p>
            <a:r>
              <a:rPr lang="zh-CN" altLang="zh-CN" dirty="0"/>
              <a:t>数字证书过一段</a:t>
            </a:r>
            <a:r>
              <a:rPr lang="zh-CN" altLang="zh-CN" dirty="0" smtClean="0"/>
              <a:t>时间就</a:t>
            </a:r>
            <a:r>
              <a:rPr lang="zh-CN" altLang="zh-CN" dirty="0"/>
              <a:t>会失效</a:t>
            </a:r>
            <a:endParaRPr lang="en-US" dirty="0" smtClean="0"/>
          </a:p>
          <a:p>
            <a:pPr lvl="1"/>
            <a:r>
              <a:rPr lang="zh-CN" altLang="zh-CN" dirty="0"/>
              <a:t>这一内在的限制对用户和企业双方都提供了</a:t>
            </a:r>
            <a:r>
              <a:rPr lang="zh-CN" altLang="zh-CN" dirty="0" smtClean="0"/>
              <a:t>保障</a:t>
            </a:r>
            <a:endParaRPr lang="en-US" dirty="0" smtClean="0"/>
          </a:p>
          <a:p>
            <a:pPr lvl="1"/>
            <a:r>
              <a:rPr lang="zh-CN" altLang="zh-CN" dirty="0"/>
              <a:t>必须定期提交证明进行重新评估</a:t>
            </a:r>
            <a:endParaRPr lang="en-US" dirty="0" smtClean="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B3FE8071-5D27-4397-9DCF-9F8046A6F8CB}" type="slidenum">
              <a:rPr lang="en-US" sz="1400"/>
              <a:pPr algn="r" eaLnBrk="1" hangingPunct="1"/>
              <a:t>43</a:t>
            </a:fld>
            <a:endParaRPr lang="en-US" sz="1400" dirty="0"/>
          </a:p>
        </p:txBody>
      </p:sp>
      <p:sp>
        <p:nvSpPr>
          <p:cNvPr id="47107" name="Rectangle 6"/>
          <p:cNvSpPr>
            <a:spLocks noChangeArrowheads="1"/>
          </p:cNvSpPr>
          <p:nvPr/>
        </p:nvSpPr>
        <p:spPr bwMode="auto">
          <a:xfrm>
            <a:off x="351294" y="4738687"/>
            <a:ext cx="557235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a:t>
            </a:r>
            <a:r>
              <a:rPr lang="en-US" b="1" dirty="0" smtClean="0"/>
              <a:t>8-6  </a:t>
            </a:r>
            <a:r>
              <a:rPr lang="en-US" dirty="0" smtClean="0"/>
              <a:t> </a:t>
            </a:r>
            <a:r>
              <a:rPr lang="en-US" altLang="zh-CN" dirty="0"/>
              <a:t>IE</a:t>
            </a:r>
            <a:r>
              <a:rPr lang="zh-CN" altLang="zh-CN" dirty="0"/>
              <a:t>浏览器地址窗口对</a:t>
            </a:r>
            <a:r>
              <a:rPr lang="en-US" altLang="zh-CN" dirty="0"/>
              <a:t>SSL-EV</a:t>
            </a:r>
            <a:r>
              <a:rPr lang="zh-CN" altLang="zh-CN" dirty="0"/>
              <a:t>认证网站的显示</a:t>
            </a:r>
            <a:endParaRPr lang="en-US" dirty="0"/>
          </a:p>
        </p:txBody>
      </p:sp>
      <p:sp>
        <p:nvSpPr>
          <p:cNvPr id="47110" name="Slide Number Placeholder 2"/>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D132E10-7DA4-446F-A29D-E33C4247CC6E}" type="slidenum">
              <a:rPr lang="en-US" smtClean="0"/>
              <a:pPr/>
              <a:t>43</a:t>
            </a:fld>
            <a:endParaRPr lang="en-US" dirty="0" smtClean="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50" y="1485900"/>
            <a:ext cx="9004300" cy="3086100"/>
          </a:xfrm>
          <a:prstGeom prst="rect">
            <a:avLst/>
          </a:prstGeom>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D445002-0C36-4958-928A-9C146D8BDDC9}" type="slidenum">
              <a:rPr lang="en-US" smtClean="0"/>
              <a:pPr/>
              <a:t>44</a:t>
            </a:fld>
            <a:endParaRPr lang="en-US" dirty="0" smtClean="0"/>
          </a:p>
        </p:txBody>
      </p:sp>
      <p:sp>
        <p:nvSpPr>
          <p:cNvPr id="48132" name="Rectangle 7"/>
          <p:cNvSpPr>
            <a:spLocks noGrp="1" noChangeArrowheads="1"/>
          </p:cNvSpPr>
          <p:nvPr>
            <p:ph type="title" idx="4294967295"/>
          </p:nvPr>
        </p:nvSpPr>
        <p:spPr/>
        <p:txBody>
          <a:bodyPr/>
          <a:lstStyle/>
          <a:p>
            <a:r>
              <a:rPr lang="en-US" altLang="zh-CN" dirty="0" smtClean="0"/>
              <a:t>8.2.9  </a:t>
            </a:r>
            <a:r>
              <a:rPr lang="zh-CN" altLang="zh-CN" dirty="0" smtClean="0"/>
              <a:t>信息隐蔽</a:t>
            </a:r>
            <a:endParaRPr lang="en-US" dirty="0" smtClean="0"/>
          </a:p>
        </p:txBody>
      </p:sp>
      <p:sp>
        <p:nvSpPr>
          <p:cNvPr id="48133" name="Rectangle 8"/>
          <p:cNvSpPr>
            <a:spLocks noGrp="1" noChangeArrowheads="1"/>
          </p:cNvSpPr>
          <p:nvPr>
            <p:ph type="body" idx="4294967295"/>
          </p:nvPr>
        </p:nvSpPr>
        <p:spPr/>
        <p:txBody>
          <a:bodyPr/>
          <a:lstStyle/>
          <a:p>
            <a:r>
              <a:rPr lang="zh-CN" altLang="zh-CN" b="1" dirty="0" smtClean="0"/>
              <a:t>信息隐蔽</a:t>
            </a:r>
            <a:endParaRPr lang="en-US" b="1" dirty="0" smtClean="0"/>
          </a:p>
          <a:p>
            <a:pPr lvl="1"/>
            <a:r>
              <a:rPr lang="zh-CN" altLang="zh-CN" dirty="0"/>
              <a:t>隐藏在另一片信息中的信息</a:t>
            </a:r>
            <a:endParaRPr lang="en-US" dirty="0" smtClean="0"/>
          </a:p>
          <a:p>
            <a:r>
              <a:rPr lang="zh-CN" altLang="en-US" dirty="0"/>
              <a:t>可用于恶意</a:t>
            </a:r>
            <a:r>
              <a:rPr lang="zh-CN" altLang="en-US" dirty="0" smtClean="0"/>
              <a:t>目的</a:t>
            </a:r>
            <a:endParaRPr lang="en-US" dirty="0" smtClean="0"/>
          </a:p>
          <a:p>
            <a:r>
              <a:rPr lang="zh-CN" altLang="zh-CN" dirty="0"/>
              <a:t>将加密的文件隐藏在另一个文件中</a:t>
            </a:r>
            <a:endParaRPr lang="en-US" dirty="0" smtClean="0"/>
          </a:p>
          <a:p>
            <a:pPr lvl="1"/>
            <a:r>
              <a:rPr lang="zh-CN" altLang="zh-CN" dirty="0"/>
              <a:t>粗心的观察者看不到后者中含有重要的信息</a:t>
            </a:r>
            <a:endParaRPr lang="en-US" dirty="0" smtClean="0"/>
          </a:p>
          <a:p>
            <a:pPr lvl="1"/>
            <a:r>
              <a:rPr lang="zh-CN" altLang="zh-CN" dirty="0"/>
              <a:t>两步处理</a:t>
            </a:r>
            <a:endParaRPr lang="en-US" dirty="0" smtClean="0"/>
          </a:p>
          <a:p>
            <a:pPr lvl="2"/>
            <a:r>
              <a:rPr lang="zh-CN" altLang="zh-CN" dirty="0"/>
              <a:t>加密</a:t>
            </a:r>
            <a:r>
              <a:rPr lang="zh-CN" altLang="zh-CN" dirty="0" smtClean="0"/>
              <a:t>文件让</a:t>
            </a:r>
            <a:r>
              <a:rPr lang="zh-CN" altLang="zh-CN" dirty="0"/>
              <a:t>其不能被</a:t>
            </a:r>
            <a:r>
              <a:rPr lang="zh-CN" altLang="zh-CN" dirty="0" smtClean="0"/>
              <a:t>阅读</a:t>
            </a:r>
            <a:endParaRPr lang="en-US" dirty="0" smtClean="0"/>
          </a:p>
          <a:p>
            <a:pPr lvl="2"/>
            <a:r>
              <a:rPr lang="zh-CN" altLang="zh-CN" dirty="0" smtClean="0"/>
              <a:t>信息隐蔽使</a:t>
            </a:r>
            <a:r>
              <a:rPr lang="zh-CN" altLang="zh-CN" dirty="0"/>
              <a:t>信息不被人</a:t>
            </a:r>
            <a:r>
              <a:rPr lang="zh-CN" altLang="zh-CN" dirty="0" smtClean="0"/>
              <a:t>看到</a:t>
            </a:r>
            <a:endParaRPr lang="en-US" dirty="0" smtClean="0"/>
          </a:p>
          <a:p>
            <a:r>
              <a:rPr lang="zh-CN" altLang="zh-CN" dirty="0"/>
              <a:t>基地</a:t>
            </a:r>
            <a:r>
              <a:rPr lang="zh-CN" altLang="zh-CN" dirty="0" smtClean="0"/>
              <a:t>组织采用</a:t>
            </a:r>
            <a:r>
              <a:rPr lang="zh-CN" altLang="zh-CN" dirty="0"/>
              <a:t>信息隐蔽</a:t>
            </a:r>
            <a:r>
              <a:rPr lang="zh-CN" altLang="zh-CN" dirty="0" smtClean="0"/>
              <a:t>技术</a:t>
            </a:r>
            <a:r>
              <a:rPr lang="zh-CN" altLang="en-US" dirty="0"/>
              <a:t>隐藏</a:t>
            </a:r>
            <a:r>
              <a:rPr lang="zh-CN" altLang="zh-CN" dirty="0" smtClean="0"/>
              <a:t>攻击指令</a:t>
            </a:r>
            <a:endParaRPr lang="en-US" dirty="0" smtClean="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C487E82-D379-4F46-A57F-03F61054B388}" type="slidenum">
              <a:rPr lang="en-US" smtClean="0"/>
              <a:pPr/>
              <a:t>45</a:t>
            </a:fld>
            <a:endParaRPr lang="en-US" dirty="0" smtClean="0"/>
          </a:p>
        </p:txBody>
      </p:sp>
      <p:sp>
        <p:nvSpPr>
          <p:cNvPr id="49156" name="Rectangle 7"/>
          <p:cNvSpPr>
            <a:spLocks noGrp="1" noChangeArrowheads="1"/>
          </p:cNvSpPr>
          <p:nvPr>
            <p:ph type="title" idx="4294967295"/>
          </p:nvPr>
        </p:nvSpPr>
        <p:spPr/>
        <p:txBody>
          <a:bodyPr/>
          <a:lstStyle/>
          <a:p>
            <a:r>
              <a:rPr lang="en-US" altLang="zh-CN" dirty="0" smtClean="0"/>
              <a:t>8.2.10  </a:t>
            </a:r>
            <a:r>
              <a:rPr lang="zh-CN" altLang="zh-CN" dirty="0" smtClean="0"/>
              <a:t>客户</a:t>
            </a:r>
            <a:r>
              <a:rPr lang="zh-CN" altLang="zh-CN" dirty="0"/>
              <a:t>机的物理安全</a:t>
            </a:r>
          </a:p>
        </p:txBody>
      </p:sp>
      <p:sp>
        <p:nvSpPr>
          <p:cNvPr id="49157" name="Rectangle 8"/>
          <p:cNvSpPr>
            <a:spLocks noGrp="1" noChangeArrowheads="1"/>
          </p:cNvSpPr>
          <p:nvPr>
            <p:ph type="body" idx="4294967295"/>
          </p:nvPr>
        </p:nvSpPr>
        <p:spPr/>
        <p:txBody>
          <a:bodyPr/>
          <a:lstStyle/>
          <a:p>
            <a:pPr>
              <a:lnSpc>
                <a:spcPct val="90000"/>
              </a:lnSpc>
            </a:pPr>
            <a:r>
              <a:rPr lang="zh-CN" altLang="zh-CN" b="1" dirty="0"/>
              <a:t>客户</a:t>
            </a:r>
            <a:r>
              <a:rPr lang="zh-CN" altLang="zh-CN" b="1" dirty="0" smtClean="0"/>
              <a:t>机</a:t>
            </a:r>
            <a:endParaRPr lang="en-US" dirty="0" smtClean="0"/>
          </a:p>
          <a:p>
            <a:pPr lvl="1">
              <a:lnSpc>
                <a:spcPct val="90000"/>
              </a:lnSpc>
            </a:pPr>
            <a:r>
              <a:rPr lang="zh-CN" altLang="zh-CN" dirty="0"/>
              <a:t>控制重要的业务职能</a:t>
            </a:r>
            <a:endParaRPr lang="en-US" dirty="0" smtClean="0"/>
          </a:p>
          <a:p>
            <a:pPr lvl="1">
              <a:lnSpc>
                <a:spcPct val="90000"/>
              </a:lnSpc>
            </a:pPr>
            <a:r>
              <a:rPr lang="zh-CN" altLang="zh-CN" dirty="0"/>
              <a:t>现在所用的大部分物理安全措施依然是计算机刚出现时应用的那些</a:t>
            </a:r>
            <a:r>
              <a:rPr lang="zh-CN" altLang="zh-CN" dirty="0" smtClean="0"/>
              <a:t>安全措施</a:t>
            </a:r>
            <a:endParaRPr lang="en-US" dirty="0" smtClean="0"/>
          </a:p>
          <a:p>
            <a:pPr>
              <a:lnSpc>
                <a:spcPct val="90000"/>
              </a:lnSpc>
            </a:pPr>
            <a:r>
              <a:rPr lang="zh-CN" altLang="en-US" dirty="0" smtClean="0"/>
              <a:t>新的物理安全技术</a:t>
            </a:r>
            <a:endParaRPr lang="en-US" dirty="0" smtClean="0"/>
          </a:p>
          <a:p>
            <a:pPr lvl="1">
              <a:lnSpc>
                <a:spcPct val="90000"/>
              </a:lnSpc>
            </a:pPr>
            <a:r>
              <a:rPr lang="zh-CN" altLang="zh-CN" dirty="0"/>
              <a:t>指纹识别设备，价格不到</a:t>
            </a:r>
            <a:r>
              <a:rPr lang="en-US" altLang="zh-CN" dirty="0"/>
              <a:t>100</a:t>
            </a:r>
            <a:r>
              <a:rPr lang="zh-CN" altLang="zh-CN" dirty="0"/>
              <a:t>美元</a:t>
            </a:r>
            <a:endParaRPr lang="en-US" dirty="0" smtClean="0"/>
          </a:p>
          <a:p>
            <a:pPr lvl="2">
              <a:lnSpc>
                <a:spcPct val="90000"/>
              </a:lnSpc>
            </a:pPr>
            <a:r>
              <a:rPr lang="zh-CN" altLang="zh-CN" dirty="0"/>
              <a:t>比传统的口令保护效果更好</a:t>
            </a:r>
            <a:endParaRPr lang="en-US" dirty="0" smtClean="0"/>
          </a:p>
          <a:p>
            <a:pPr>
              <a:lnSpc>
                <a:spcPct val="90000"/>
              </a:lnSpc>
            </a:pPr>
            <a:r>
              <a:rPr lang="zh-CN" altLang="zh-CN" dirty="0"/>
              <a:t>生物特征识别</a:t>
            </a:r>
            <a:r>
              <a:rPr lang="zh-CN" altLang="zh-CN" dirty="0" smtClean="0"/>
              <a:t>设备</a:t>
            </a:r>
            <a:endParaRPr lang="en-US" b="1" dirty="0" smtClean="0"/>
          </a:p>
          <a:p>
            <a:pPr lvl="1">
              <a:lnSpc>
                <a:spcPct val="90000"/>
              </a:lnSpc>
            </a:pPr>
            <a:r>
              <a:rPr lang="zh-CN" altLang="zh-CN" dirty="0"/>
              <a:t>应用生物构造特征识别身份的</a:t>
            </a:r>
            <a:r>
              <a:rPr lang="zh-CN" altLang="zh-CN" dirty="0" smtClean="0"/>
              <a:t>设备</a:t>
            </a:r>
            <a:endParaRPr lang="en-US" dirty="0" smtClean="0"/>
          </a:p>
          <a:p>
            <a:pPr lvl="2">
              <a:lnSpc>
                <a:spcPct val="90000"/>
              </a:lnSpc>
            </a:pPr>
            <a:r>
              <a:rPr lang="zh-CN" altLang="zh-CN" dirty="0"/>
              <a:t>书写板</a:t>
            </a:r>
            <a:r>
              <a:rPr lang="en-US" dirty="0" smtClean="0"/>
              <a:t>,</a:t>
            </a:r>
            <a:r>
              <a:rPr lang="zh-CN" altLang="zh-CN" dirty="0"/>
              <a:t>视网膜</a:t>
            </a:r>
            <a:r>
              <a:rPr lang="zh-CN" altLang="zh-CN" dirty="0" smtClean="0"/>
              <a:t>扫描仪</a:t>
            </a:r>
            <a:r>
              <a:rPr lang="en-US" dirty="0" smtClean="0"/>
              <a:t>,</a:t>
            </a:r>
            <a:r>
              <a:rPr lang="zh-CN" altLang="zh-CN" dirty="0"/>
              <a:t>手掌</a:t>
            </a:r>
            <a:r>
              <a:rPr lang="zh-CN" altLang="zh-CN" dirty="0" smtClean="0"/>
              <a:t>扫描仪</a:t>
            </a:r>
            <a:r>
              <a:rPr lang="en-US" dirty="0" smtClean="0"/>
              <a:t>, </a:t>
            </a:r>
            <a:r>
              <a:rPr lang="zh-CN" altLang="en-US" dirty="0" smtClean="0"/>
              <a:t>读取首长背面经脉模式</a:t>
            </a:r>
            <a:endParaRPr lang="en-US" dirty="0" smtClean="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8.2.11  </a:t>
            </a:r>
            <a:r>
              <a:rPr lang="zh-CN" altLang="zh-CN" dirty="0" smtClean="0"/>
              <a:t>移动</a:t>
            </a:r>
            <a:r>
              <a:rPr lang="zh-CN" altLang="zh-CN" dirty="0"/>
              <a:t>设备的客户端安</a:t>
            </a:r>
            <a:r>
              <a:rPr lang="zh-CN" altLang="zh-CN" dirty="0" smtClean="0"/>
              <a:t>全</a:t>
            </a:r>
            <a:endParaRPr lang="en-US" dirty="0"/>
          </a:p>
        </p:txBody>
      </p:sp>
      <p:sp>
        <p:nvSpPr>
          <p:cNvPr id="3" name="Content Placeholder 2"/>
          <p:cNvSpPr>
            <a:spLocks noGrp="1"/>
          </p:cNvSpPr>
          <p:nvPr>
            <p:ph idx="1"/>
          </p:nvPr>
        </p:nvSpPr>
        <p:spPr>
          <a:xfrm>
            <a:off x="457200" y="1447800"/>
            <a:ext cx="8229600" cy="4525963"/>
          </a:xfrm>
        </p:spPr>
        <p:txBody>
          <a:bodyPr/>
          <a:lstStyle/>
          <a:p>
            <a:r>
              <a:rPr lang="zh-CN" altLang="en-US" dirty="0" smtClean="0"/>
              <a:t>安全措施</a:t>
            </a:r>
            <a:endParaRPr lang="en-US" dirty="0" smtClean="0"/>
          </a:p>
          <a:p>
            <a:pPr lvl="1"/>
            <a:r>
              <a:rPr lang="zh-CN" altLang="zh-CN" dirty="0"/>
              <a:t>访问</a:t>
            </a:r>
            <a:r>
              <a:rPr lang="zh-CN" altLang="zh-CN" dirty="0" smtClean="0"/>
              <a:t>密码</a:t>
            </a:r>
            <a:endParaRPr lang="en-US" dirty="0" smtClean="0"/>
          </a:p>
          <a:p>
            <a:pPr lvl="1"/>
            <a:r>
              <a:rPr lang="zh-CN" altLang="zh-CN" dirty="0"/>
              <a:t>远程擦除</a:t>
            </a:r>
            <a:r>
              <a:rPr lang="en-US" dirty="0" smtClean="0"/>
              <a:t>:</a:t>
            </a:r>
            <a:r>
              <a:rPr lang="zh-CN" altLang="zh-CN" dirty="0"/>
              <a:t>清除存储在设备上的个人</a:t>
            </a:r>
            <a:r>
              <a:rPr lang="zh-CN" altLang="zh-CN" dirty="0" smtClean="0"/>
              <a:t>信息</a:t>
            </a:r>
            <a:endParaRPr lang="en-US" dirty="0" smtClean="0"/>
          </a:p>
          <a:p>
            <a:pPr lvl="2"/>
            <a:r>
              <a:rPr lang="zh-CN" altLang="zh-CN" dirty="0"/>
              <a:t>可以通过安装应用来实现该功能</a:t>
            </a:r>
            <a:endParaRPr lang="en-US" dirty="0" smtClean="0"/>
          </a:p>
          <a:p>
            <a:pPr lvl="2"/>
            <a:r>
              <a:rPr lang="zh-CN" altLang="zh-CN" dirty="0" smtClean="0"/>
              <a:t>通过</a:t>
            </a:r>
            <a:r>
              <a:rPr lang="zh-CN" altLang="en-US" dirty="0" smtClean="0"/>
              <a:t>企业的</a:t>
            </a:r>
            <a:r>
              <a:rPr lang="zh-CN" altLang="zh-CN" dirty="0" smtClean="0"/>
              <a:t>电子邮件同步实现</a:t>
            </a:r>
            <a:r>
              <a:rPr lang="zh-CN" altLang="zh-CN" dirty="0"/>
              <a:t>远程</a:t>
            </a:r>
            <a:r>
              <a:rPr lang="zh-CN" altLang="zh-CN" dirty="0" smtClean="0"/>
              <a:t>擦除</a:t>
            </a:r>
            <a:endParaRPr lang="en-US" dirty="0" smtClean="0"/>
          </a:p>
          <a:p>
            <a:pPr lvl="1"/>
            <a:r>
              <a:rPr lang="zh-CN" altLang="en-US" dirty="0" smtClean="0"/>
              <a:t>防病毒软件</a:t>
            </a:r>
            <a:endParaRPr lang="en-US" dirty="0" smtClean="0"/>
          </a:p>
          <a:p>
            <a:r>
              <a:rPr lang="zh-CN" altLang="zh-CN" dirty="0"/>
              <a:t>流氓应用</a:t>
            </a:r>
            <a:r>
              <a:rPr lang="en-US" dirty="0" smtClean="0"/>
              <a:t>:</a:t>
            </a:r>
            <a:r>
              <a:rPr lang="zh-CN" altLang="zh-CN" dirty="0"/>
              <a:t>本身带有恶意软件或从移动设备上收集信息传送给犯罪分子</a:t>
            </a:r>
            <a:endParaRPr lang="en-US" dirty="0" smtClean="0"/>
          </a:p>
          <a:p>
            <a:pPr lvl="1"/>
            <a:r>
              <a:rPr lang="en-US" altLang="zh-CN" dirty="0"/>
              <a:t>app</a:t>
            </a:r>
            <a:r>
              <a:rPr lang="zh-CN" altLang="zh-CN" dirty="0"/>
              <a:t>在获得授权销售之前要经过苹果应用商店的测试</a:t>
            </a:r>
            <a:endParaRPr lang="en-US" dirty="0" smtClean="0"/>
          </a:p>
          <a:p>
            <a:pPr lvl="1"/>
            <a:r>
              <a:rPr lang="zh-CN" altLang="zh-CN" dirty="0"/>
              <a:t>安卓</a:t>
            </a:r>
            <a:r>
              <a:rPr lang="zh-CN" altLang="zh-CN" dirty="0" smtClean="0"/>
              <a:t>市场对</a:t>
            </a:r>
            <a:r>
              <a:rPr lang="zh-CN" altLang="zh-CN" dirty="0"/>
              <a:t>流氓应用的屏蔽不如苹果那么</a:t>
            </a:r>
            <a:r>
              <a:rPr lang="zh-CN" altLang="zh-CN" dirty="0" smtClean="0"/>
              <a:t>广泛</a:t>
            </a:r>
            <a:endParaRPr lang="en-US" dirty="0" smtClean="0"/>
          </a:p>
          <a:p>
            <a:pPr lvl="1"/>
            <a:r>
              <a:rPr lang="zh-CN" altLang="en-US" dirty="0" smtClean="0"/>
              <a:t>用户</a:t>
            </a:r>
            <a:r>
              <a:rPr lang="zh-CN" altLang="zh-CN" dirty="0"/>
              <a:t>不要冒然安装新出现的还没有被大量用户安装过的</a:t>
            </a:r>
            <a:r>
              <a:rPr lang="zh-CN" altLang="zh-CN" dirty="0" smtClean="0"/>
              <a:t>应用</a:t>
            </a:r>
            <a:endParaRPr lang="en-US" dirty="0" smtClean="0"/>
          </a:p>
          <a:p>
            <a:endParaRPr lang="en-US" dirty="0"/>
          </a:p>
        </p:txBody>
      </p:sp>
      <p:sp>
        <p:nvSpPr>
          <p:cNvPr id="5" name="Slide Number Placeholder 4"/>
          <p:cNvSpPr>
            <a:spLocks noGrp="1"/>
          </p:cNvSpPr>
          <p:nvPr>
            <p:ph type="sldNum" sz="quarter" idx="11"/>
          </p:nvPr>
        </p:nvSpPr>
        <p:spPr/>
        <p:txBody>
          <a:bodyPr/>
          <a:lstStyle/>
          <a:p>
            <a:pPr>
              <a:defRPr/>
            </a:pPr>
            <a:fld id="{38E9F39B-74A5-4B84-9086-00E65C516AB1}" type="slidenum">
              <a:rPr lang="en-US" smtClean="0"/>
              <a:pPr>
                <a:defRPr/>
              </a:pPr>
              <a:t>46</a:t>
            </a:fld>
            <a:endParaRPr lang="en-US" dirty="0"/>
          </a:p>
        </p:txBody>
      </p:sp>
    </p:spTree>
    <p:extLst>
      <p:ext uri="{BB962C8B-B14F-4D97-AF65-F5344CB8AC3E}">
        <p14:creationId xmlns:p14="http://schemas.microsoft.com/office/powerpoint/2010/main" val="154647177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F7331EF-AF5C-47A6-9FDE-C15B8C12DCFC}" type="slidenum">
              <a:rPr lang="en-US" smtClean="0"/>
              <a:pPr/>
              <a:t>47</a:t>
            </a:fld>
            <a:endParaRPr lang="en-US" dirty="0" smtClean="0"/>
          </a:p>
        </p:txBody>
      </p:sp>
      <p:sp>
        <p:nvSpPr>
          <p:cNvPr id="50180" name="Rectangle 7"/>
          <p:cNvSpPr>
            <a:spLocks noGrp="1" noChangeArrowheads="1"/>
          </p:cNvSpPr>
          <p:nvPr>
            <p:ph type="title" idx="4294967295"/>
          </p:nvPr>
        </p:nvSpPr>
        <p:spPr/>
        <p:txBody>
          <a:bodyPr/>
          <a:lstStyle/>
          <a:p>
            <a:r>
              <a:rPr lang="en-US" altLang="zh-CN" dirty="0" smtClean="0"/>
              <a:t>8.3  </a:t>
            </a:r>
            <a:r>
              <a:rPr lang="zh-CN" altLang="zh-CN" dirty="0" smtClean="0"/>
              <a:t>通信</a:t>
            </a:r>
            <a:r>
              <a:rPr lang="zh-CN" altLang="zh-CN" dirty="0"/>
              <a:t>信道的</a:t>
            </a:r>
            <a:r>
              <a:rPr lang="zh-CN" altLang="zh-CN" dirty="0" smtClean="0"/>
              <a:t>安全</a:t>
            </a:r>
            <a:endParaRPr lang="en-US" dirty="0" smtClean="0"/>
          </a:p>
        </p:txBody>
      </p:sp>
      <p:sp>
        <p:nvSpPr>
          <p:cNvPr id="50181" name="Rectangle 8"/>
          <p:cNvSpPr>
            <a:spLocks noGrp="1" noChangeArrowheads="1"/>
          </p:cNvSpPr>
          <p:nvPr>
            <p:ph type="body" idx="4294967295"/>
          </p:nvPr>
        </p:nvSpPr>
        <p:spPr/>
        <p:txBody>
          <a:bodyPr/>
          <a:lstStyle/>
          <a:p>
            <a:r>
              <a:rPr lang="zh-CN" altLang="zh-CN" dirty="0"/>
              <a:t>互联网</a:t>
            </a:r>
            <a:endParaRPr lang="en-US" dirty="0" smtClean="0"/>
          </a:p>
          <a:p>
            <a:pPr lvl="1"/>
            <a:r>
              <a:rPr lang="zh-CN" altLang="zh-CN" dirty="0"/>
              <a:t>互联网的设计目标并未考虑安全</a:t>
            </a:r>
            <a:endParaRPr lang="en-US" dirty="0" smtClean="0"/>
          </a:p>
          <a:p>
            <a:pPr lvl="1"/>
            <a:r>
              <a:rPr lang="zh-CN" altLang="zh-CN" dirty="0"/>
              <a:t>而是提供冗余传输</a:t>
            </a:r>
            <a:endParaRPr lang="en-US" dirty="0" smtClean="0"/>
          </a:p>
          <a:p>
            <a:r>
              <a:rPr lang="zh-CN" altLang="zh-CN" dirty="0"/>
              <a:t>互联网发展到今天，其不安全状态与最初相比并没有太大改观</a:t>
            </a:r>
            <a:endParaRPr lang="en-US" dirty="0" smtClean="0"/>
          </a:p>
          <a:p>
            <a:pPr lvl="1"/>
            <a:r>
              <a:rPr lang="zh-CN" altLang="zh-CN" dirty="0"/>
              <a:t>在互联网上传输的信息</a:t>
            </a:r>
            <a:r>
              <a:rPr lang="en-US" dirty="0" smtClean="0"/>
              <a:t>	</a:t>
            </a:r>
          </a:p>
          <a:p>
            <a:pPr lvl="2"/>
            <a:r>
              <a:rPr lang="zh-CN" altLang="zh-CN" dirty="0"/>
              <a:t>会受到对安全、完整和即需的侵犯</a:t>
            </a:r>
            <a:endParaRPr lang="en-US" dirty="0" smtClean="0"/>
          </a:p>
          <a:p>
            <a:endParaRPr lang="en-US" dirty="0" smtClean="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571071E-BE85-4EC7-88FA-49E5B6A02215}" type="slidenum">
              <a:rPr lang="en-US" smtClean="0"/>
              <a:pPr/>
              <a:t>48</a:t>
            </a:fld>
            <a:endParaRPr lang="en-US" dirty="0" smtClean="0"/>
          </a:p>
        </p:txBody>
      </p:sp>
      <p:sp>
        <p:nvSpPr>
          <p:cNvPr id="51204" name="Rectangle 7"/>
          <p:cNvSpPr>
            <a:spLocks noGrp="1" noChangeArrowheads="1"/>
          </p:cNvSpPr>
          <p:nvPr>
            <p:ph type="title" idx="4294967295"/>
          </p:nvPr>
        </p:nvSpPr>
        <p:spPr/>
        <p:txBody>
          <a:bodyPr/>
          <a:lstStyle/>
          <a:p>
            <a:r>
              <a:rPr lang="en-US" altLang="zh-CN" dirty="0" smtClean="0"/>
              <a:t>8.3.1  </a:t>
            </a:r>
            <a:r>
              <a:rPr lang="zh-CN" altLang="zh-CN" dirty="0" smtClean="0"/>
              <a:t>保密性威胁</a:t>
            </a:r>
            <a:endParaRPr lang="en-US" dirty="0" smtClean="0"/>
          </a:p>
        </p:txBody>
      </p:sp>
      <p:sp>
        <p:nvSpPr>
          <p:cNvPr id="51205" name="Rectangle 8"/>
          <p:cNvSpPr>
            <a:spLocks noGrp="1" noChangeArrowheads="1"/>
          </p:cNvSpPr>
          <p:nvPr>
            <p:ph type="body" idx="4294967295"/>
          </p:nvPr>
        </p:nvSpPr>
        <p:spPr/>
        <p:txBody>
          <a:bodyPr/>
          <a:lstStyle/>
          <a:p>
            <a:r>
              <a:rPr lang="zh-CN" altLang="zh-CN" dirty="0"/>
              <a:t>保密</a:t>
            </a:r>
            <a:endParaRPr lang="en-US" b="1" dirty="0" smtClean="0"/>
          </a:p>
          <a:p>
            <a:pPr lvl="1"/>
            <a:r>
              <a:rPr lang="zh-CN" altLang="zh-CN" dirty="0"/>
              <a:t>防止未经授权的信息泄露</a:t>
            </a:r>
            <a:endParaRPr lang="en-US" dirty="0" smtClean="0"/>
          </a:p>
          <a:p>
            <a:pPr lvl="1"/>
            <a:r>
              <a:rPr lang="zh-CN" altLang="en-US" dirty="0" smtClean="0"/>
              <a:t>技术问题</a:t>
            </a:r>
            <a:endParaRPr lang="en-US" dirty="0" smtClean="0"/>
          </a:p>
          <a:p>
            <a:pPr lvl="2"/>
            <a:r>
              <a:rPr lang="zh-CN" altLang="en-US" dirty="0"/>
              <a:t>需要复杂的物理和逻辑机制</a:t>
            </a:r>
          </a:p>
          <a:p>
            <a:r>
              <a:rPr lang="zh-CN" altLang="zh-CN" dirty="0"/>
              <a:t>隐私</a:t>
            </a:r>
            <a:endParaRPr lang="en-US" b="1" dirty="0" smtClean="0"/>
          </a:p>
          <a:p>
            <a:pPr lvl="1"/>
            <a:r>
              <a:rPr lang="zh-CN" altLang="zh-CN" dirty="0"/>
              <a:t>保护个人不被曝光的</a:t>
            </a:r>
            <a:r>
              <a:rPr lang="zh-CN" altLang="zh-CN" dirty="0" smtClean="0"/>
              <a:t>权利</a:t>
            </a:r>
            <a:endParaRPr lang="en-US" altLang="zh-CN" dirty="0" smtClean="0"/>
          </a:p>
          <a:p>
            <a:pPr lvl="1"/>
            <a:r>
              <a:rPr lang="zh-CN" altLang="en-US" dirty="0" smtClean="0"/>
              <a:t>法律问题</a:t>
            </a:r>
            <a:endParaRPr lang="en-US" dirty="0" smtClean="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9"/>
          <p:cNvSpPr>
            <a:spLocks noGrp="1" noChangeArrowheads="1"/>
          </p:cNvSpPr>
          <p:nvPr>
            <p:ph type="title" idx="4294967295"/>
          </p:nvPr>
        </p:nvSpPr>
        <p:spPr/>
        <p:txBody>
          <a:bodyPr/>
          <a:lstStyle/>
          <a:p>
            <a:r>
              <a:rPr lang="en-US" altLang="zh-CN" dirty="0" smtClean="0"/>
              <a:t>8.3.1  </a:t>
            </a:r>
            <a:r>
              <a:rPr lang="zh-CN" altLang="zh-CN" dirty="0" smtClean="0"/>
              <a:t>保密性威胁</a:t>
            </a:r>
            <a:r>
              <a:rPr lang="zh-CN" altLang="en-US" dirty="0" smtClean="0"/>
              <a:t>（续）</a:t>
            </a:r>
            <a:endParaRPr lang="en-US" dirty="0" smtClean="0"/>
          </a:p>
        </p:txBody>
      </p:sp>
      <p:sp>
        <p:nvSpPr>
          <p:cNvPr id="52227" name="Rectangle 10"/>
          <p:cNvSpPr>
            <a:spLocks noGrp="1" noChangeArrowheads="1"/>
          </p:cNvSpPr>
          <p:nvPr>
            <p:ph type="body" idx="4294967295"/>
          </p:nvPr>
        </p:nvSpPr>
        <p:spPr/>
        <p:txBody>
          <a:bodyPr/>
          <a:lstStyle/>
          <a:p>
            <a:r>
              <a:rPr lang="zh-CN" altLang="en-US" dirty="0" smtClean="0"/>
              <a:t>电子邮件信息</a:t>
            </a:r>
            <a:endParaRPr lang="en-US" dirty="0" smtClean="0"/>
          </a:p>
          <a:p>
            <a:pPr lvl="1"/>
            <a:r>
              <a:rPr lang="zh-CN" altLang="zh-CN" dirty="0"/>
              <a:t>可通过加密技术来防止对保密性的破坏</a:t>
            </a:r>
            <a:endParaRPr lang="en-US" dirty="0" smtClean="0"/>
          </a:p>
          <a:p>
            <a:pPr lvl="2"/>
            <a:r>
              <a:rPr lang="zh-CN" altLang="zh-CN" dirty="0"/>
              <a:t>保护向外发送的消息</a:t>
            </a:r>
            <a:endParaRPr lang="en-US" dirty="0" smtClean="0"/>
          </a:p>
          <a:p>
            <a:pPr lvl="1"/>
            <a:r>
              <a:rPr lang="zh-CN" altLang="zh-CN" dirty="0"/>
              <a:t>隐私问题则涉及是否允许公司</a:t>
            </a:r>
            <a:r>
              <a:rPr lang="zh-CN" altLang="zh-CN" dirty="0" smtClean="0"/>
              <a:t>主管</a:t>
            </a:r>
            <a:r>
              <a:rPr lang="zh-CN" altLang="en-US" dirty="0" smtClean="0"/>
              <a:t>随机</a:t>
            </a:r>
            <a:r>
              <a:rPr lang="zh-CN" altLang="zh-CN" dirty="0" smtClean="0"/>
              <a:t>阅读</a:t>
            </a:r>
            <a:r>
              <a:rPr lang="zh-CN" altLang="zh-CN" dirty="0"/>
              <a:t>员工的</a:t>
            </a:r>
            <a:r>
              <a:rPr lang="zh-CN" altLang="zh-CN" dirty="0" smtClean="0"/>
              <a:t>消息</a:t>
            </a:r>
            <a:endParaRPr lang="en-US" dirty="0" smtClean="0"/>
          </a:p>
          <a:p>
            <a:r>
              <a:rPr lang="zh-CN" altLang="zh-CN" dirty="0"/>
              <a:t>电子商务</a:t>
            </a:r>
            <a:r>
              <a:rPr lang="zh-CN" altLang="zh-CN" dirty="0" smtClean="0"/>
              <a:t>的安全威胁</a:t>
            </a:r>
            <a:endParaRPr lang="en-US" dirty="0" smtClean="0"/>
          </a:p>
          <a:p>
            <a:pPr lvl="1"/>
            <a:r>
              <a:rPr lang="zh-CN" altLang="zh-CN" dirty="0"/>
              <a:t>敏感信息或个人</a:t>
            </a:r>
            <a:r>
              <a:rPr lang="zh-CN" altLang="zh-CN" dirty="0" smtClean="0"/>
              <a:t>信息被窃</a:t>
            </a:r>
            <a:endParaRPr lang="en-US" dirty="0" smtClean="0"/>
          </a:p>
          <a:p>
            <a:pPr lvl="1"/>
            <a:r>
              <a:rPr lang="zh-CN" altLang="zh-CN" dirty="0"/>
              <a:t>探测</a:t>
            </a:r>
            <a:r>
              <a:rPr lang="zh-CN" altLang="zh-CN" dirty="0" smtClean="0"/>
              <a:t>程序</a:t>
            </a:r>
            <a:endParaRPr lang="en-US" b="1" dirty="0" smtClean="0"/>
          </a:p>
          <a:p>
            <a:pPr lvl="2"/>
            <a:r>
              <a:rPr lang="zh-CN" altLang="zh-CN" dirty="0"/>
              <a:t>记录通过某台计算机（路由器）的</a:t>
            </a:r>
            <a:r>
              <a:rPr lang="zh-CN" altLang="zh-CN" dirty="0" smtClean="0"/>
              <a:t>信息</a:t>
            </a:r>
            <a:endParaRPr lang="en-US" dirty="0" smtClean="0"/>
          </a:p>
        </p:txBody>
      </p:sp>
      <p:sp>
        <p:nvSpPr>
          <p:cNvPr id="5222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D5812F6-D9A9-4751-BDE7-2BAF15379E31}" type="slidenum">
              <a:rPr lang="en-US" smtClean="0"/>
              <a:pPr/>
              <a:t>49</a:t>
            </a:fld>
            <a:endParaRPr lang="en-US"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A719A08-8A37-4C7F-8104-64B1B22AAE65}" type="slidenum">
              <a:rPr lang="en-US" smtClean="0"/>
              <a:pPr/>
              <a:t>5</a:t>
            </a:fld>
            <a:endParaRPr lang="en-US" dirty="0" smtClean="0"/>
          </a:p>
        </p:txBody>
      </p:sp>
      <p:sp>
        <p:nvSpPr>
          <p:cNvPr id="8196" name="Rectangle 7"/>
          <p:cNvSpPr>
            <a:spLocks noGrp="1" noChangeArrowheads="1"/>
          </p:cNvSpPr>
          <p:nvPr>
            <p:ph type="title" idx="4294967295"/>
          </p:nvPr>
        </p:nvSpPr>
        <p:spPr/>
        <p:txBody>
          <a:bodyPr/>
          <a:lstStyle/>
          <a:p>
            <a:r>
              <a:rPr lang="en-US" altLang="zh-CN" dirty="0" smtClean="0"/>
              <a:t>8.1.2  </a:t>
            </a:r>
            <a:r>
              <a:rPr lang="zh-CN" altLang="en-US" dirty="0" smtClean="0"/>
              <a:t>计算机安全和风险管理</a:t>
            </a:r>
            <a:endParaRPr lang="en-US" dirty="0" smtClean="0"/>
          </a:p>
        </p:txBody>
      </p:sp>
      <p:sp>
        <p:nvSpPr>
          <p:cNvPr id="8197" name="Rectangle 8"/>
          <p:cNvSpPr>
            <a:spLocks noGrp="1" noChangeArrowheads="1"/>
          </p:cNvSpPr>
          <p:nvPr>
            <p:ph type="body" idx="4294967295"/>
          </p:nvPr>
        </p:nvSpPr>
        <p:spPr/>
        <p:txBody>
          <a:bodyPr/>
          <a:lstStyle/>
          <a:p>
            <a:r>
              <a:rPr lang="zh-CN" altLang="en-US" b="1" dirty="0" smtClean="0"/>
              <a:t>计算机安全</a:t>
            </a:r>
            <a:endParaRPr lang="en-US" b="1" dirty="0" smtClean="0"/>
          </a:p>
          <a:p>
            <a:pPr lvl="1"/>
            <a:r>
              <a:rPr lang="zh-CN" altLang="en-US" dirty="0" smtClean="0"/>
              <a:t>保护资产免于未经授权的访问、使用、篡改或破坏</a:t>
            </a:r>
            <a:endParaRPr lang="en-US" dirty="0" smtClean="0"/>
          </a:p>
          <a:p>
            <a:r>
              <a:rPr lang="zh-CN" altLang="en-US" b="1" dirty="0" smtClean="0"/>
              <a:t>物理安全</a:t>
            </a:r>
            <a:endParaRPr lang="en-US" b="1" dirty="0" smtClean="0"/>
          </a:p>
          <a:p>
            <a:pPr lvl="1"/>
            <a:r>
              <a:rPr lang="zh-CN" altLang="en-US" dirty="0" smtClean="0"/>
              <a:t>包括有形的保护设备</a:t>
            </a:r>
            <a:endParaRPr lang="en-US" dirty="0" smtClean="0"/>
          </a:p>
          <a:p>
            <a:pPr lvl="2"/>
            <a:r>
              <a:rPr lang="zh-CN" altLang="en-US" dirty="0" smtClean="0"/>
              <a:t>警铃、保卫、防火门、安全栅栏、保险箱和防爆建筑物等</a:t>
            </a:r>
            <a:endParaRPr lang="en-US" dirty="0" smtClean="0"/>
          </a:p>
          <a:p>
            <a:r>
              <a:rPr lang="zh-CN" altLang="en-US" b="1" dirty="0" smtClean="0"/>
              <a:t>逻辑安全</a:t>
            </a:r>
            <a:endParaRPr lang="en-US" b="1" dirty="0" smtClean="0"/>
          </a:p>
          <a:p>
            <a:pPr lvl="1"/>
            <a:r>
              <a:rPr lang="zh-CN" altLang="en-US" dirty="0" smtClean="0"/>
              <a:t>使用非物理的手段来保护资产</a:t>
            </a:r>
            <a:endParaRPr lang="en-US" dirty="0" smtClean="0"/>
          </a:p>
          <a:p>
            <a:endParaRPr lang="en-US" dirty="0" smtClean="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8CEB99E-BD89-41AD-8D82-66B4AAE0FC8D}" type="slidenum">
              <a:rPr lang="en-US" smtClean="0"/>
              <a:pPr/>
              <a:t>50</a:t>
            </a:fld>
            <a:endParaRPr lang="en-US" dirty="0" smtClean="0"/>
          </a:p>
        </p:txBody>
      </p:sp>
      <p:sp>
        <p:nvSpPr>
          <p:cNvPr id="53252" name="Rectangle 7"/>
          <p:cNvSpPr>
            <a:spLocks noGrp="1" noChangeArrowheads="1"/>
          </p:cNvSpPr>
          <p:nvPr>
            <p:ph type="title" idx="4294967295"/>
          </p:nvPr>
        </p:nvSpPr>
        <p:spPr/>
        <p:txBody>
          <a:bodyPr/>
          <a:lstStyle/>
          <a:p>
            <a:r>
              <a:rPr lang="en-US" altLang="zh-CN" dirty="0" smtClean="0"/>
              <a:t>8.3.1  </a:t>
            </a:r>
            <a:r>
              <a:rPr lang="zh-CN" altLang="zh-CN" dirty="0" smtClean="0"/>
              <a:t>保密性</a:t>
            </a:r>
            <a:r>
              <a:rPr lang="zh-CN" altLang="zh-CN" dirty="0"/>
              <a:t>威胁</a:t>
            </a:r>
            <a:r>
              <a:rPr lang="zh-CN" altLang="en-US" dirty="0"/>
              <a:t>（续）</a:t>
            </a:r>
            <a:endParaRPr lang="en-US" dirty="0" smtClean="0"/>
          </a:p>
        </p:txBody>
      </p:sp>
      <p:sp>
        <p:nvSpPr>
          <p:cNvPr id="53253" name="Rectangle 8"/>
          <p:cNvSpPr>
            <a:spLocks noGrp="1" noChangeArrowheads="1"/>
          </p:cNvSpPr>
          <p:nvPr>
            <p:ph type="body" idx="4294967295"/>
          </p:nvPr>
        </p:nvSpPr>
        <p:spPr/>
        <p:txBody>
          <a:bodyPr/>
          <a:lstStyle/>
          <a:p>
            <a:r>
              <a:rPr lang="zh-CN" altLang="zh-CN" dirty="0"/>
              <a:t>电子商务的安全</a:t>
            </a:r>
            <a:r>
              <a:rPr lang="zh-CN" altLang="zh-CN" dirty="0" smtClean="0"/>
              <a:t>威胁</a:t>
            </a:r>
            <a:r>
              <a:rPr lang="zh-CN" altLang="en-US" dirty="0" smtClean="0"/>
              <a:t>（续）</a:t>
            </a:r>
            <a:endParaRPr lang="en-US" dirty="0" smtClean="0"/>
          </a:p>
          <a:p>
            <a:pPr lvl="1"/>
            <a:r>
              <a:rPr lang="zh-CN" altLang="zh-CN" dirty="0"/>
              <a:t>后门</a:t>
            </a:r>
            <a:r>
              <a:rPr lang="en-US" dirty="0" smtClean="0"/>
              <a:t>:</a:t>
            </a:r>
            <a:r>
              <a:rPr lang="zh-CN" altLang="zh-CN" dirty="0" smtClean="0"/>
              <a:t>电子漏洞</a:t>
            </a:r>
            <a:endParaRPr lang="en-US" dirty="0" smtClean="0"/>
          </a:p>
          <a:p>
            <a:pPr lvl="2"/>
            <a:r>
              <a:rPr lang="zh-CN" altLang="en-US" dirty="0" smtClean="0"/>
              <a:t>无意或有意留下后门</a:t>
            </a:r>
            <a:endParaRPr lang="en-US" dirty="0" smtClean="0"/>
          </a:p>
          <a:p>
            <a:pPr lvl="2"/>
            <a:r>
              <a:rPr lang="zh-CN" altLang="en-US" dirty="0"/>
              <a:t>内容暴露于</a:t>
            </a:r>
            <a:r>
              <a:rPr lang="zh-CN" altLang="en-US" dirty="0" smtClean="0"/>
              <a:t>保密性的</a:t>
            </a:r>
            <a:r>
              <a:rPr lang="zh-CN" altLang="en-US" dirty="0"/>
              <a:t>威胁</a:t>
            </a:r>
          </a:p>
          <a:p>
            <a:pPr lvl="2"/>
            <a:r>
              <a:rPr lang="zh-CN" altLang="en-US" dirty="0" smtClean="0"/>
              <a:t>例子</a:t>
            </a:r>
            <a:r>
              <a:rPr lang="en-US" dirty="0" smtClean="0"/>
              <a:t>: Cart32 </a:t>
            </a:r>
            <a:r>
              <a:rPr lang="zh-CN" altLang="en-US" dirty="0" smtClean="0"/>
              <a:t>购物车程序后门</a:t>
            </a:r>
            <a:endParaRPr lang="en-US" dirty="0" smtClean="0"/>
          </a:p>
          <a:p>
            <a:pPr lvl="1"/>
            <a:r>
              <a:rPr lang="zh-CN" altLang="en-US" dirty="0" smtClean="0"/>
              <a:t>盗窃公司信息</a:t>
            </a:r>
            <a:endParaRPr lang="en-US" dirty="0" smtClean="0"/>
          </a:p>
          <a:p>
            <a:pPr lvl="2"/>
            <a:r>
              <a:rPr lang="zh-CN" altLang="en-US" dirty="0"/>
              <a:t>窃听</a:t>
            </a:r>
            <a:r>
              <a:rPr lang="zh-CN" altLang="en-US" dirty="0" smtClean="0"/>
              <a:t>者的例子</a:t>
            </a:r>
            <a:endParaRPr lang="en-US" dirty="0" smtClean="0"/>
          </a:p>
          <a:p>
            <a:r>
              <a:rPr lang="zh-CN" altLang="zh-CN" dirty="0"/>
              <a:t>在使用</a:t>
            </a:r>
            <a:r>
              <a:rPr lang="en-US" altLang="zh-CN" dirty="0"/>
              <a:t>Web</a:t>
            </a:r>
            <a:r>
              <a:rPr lang="zh-CN" altLang="zh-CN" dirty="0"/>
              <a:t>的同时，用户也在不断地暴露自己的</a:t>
            </a:r>
            <a:r>
              <a:rPr lang="zh-CN" altLang="zh-CN" dirty="0" smtClean="0"/>
              <a:t>信息</a:t>
            </a:r>
            <a:endParaRPr lang="en-US" dirty="0" smtClean="0"/>
          </a:p>
          <a:p>
            <a:pPr lvl="1"/>
            <a:r>
              <a:rPr lang="zh-CN" altLang="zh-CN" dirty="0"/>
              <a:t>破坏</a:t>
            </a:r>
            <a:r>
              <a:rPr lang="zh-CN" altLang="zh-CN" dirty="0" smtClean="0"/>
              <a:t>保密性</a:t>
            </a:r>
            <a:endParaRPr lang="en-US" dirty="0" smtClean="0"/>
          </a:p>
          <a:p>
            <a:pPr lvl="1"/>
            <a:r>
              <a:rPr lang="zh-CN" altLang="en-US" dirty="0" smtClean="0"/>
              <a:t>可能的解决方案</a:t>
            </a:r>
            <a:r>
              <a:rPr lang="en-US" dirty="0" smtClean="0"/>
              <a:t>:</a:t>
            </a:r>
            <a:r>
              <a:rPr lang="zh-CN" altLang="en-US" dirty="0" smtClean="0"/>
              <a:t>匿名浏览</a:t>
            </a:r>
            <a:endParaRPr lang="en-US" dirty="0" smtClean="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0DF7537-890B-478C-B1FD-EA379E2B3402}" type="slidenum">
              <a:rPr lang="en-US" smtClean="0"/>
              <a:pPr/>
              <a:t>51</a:t>
            </a:fld>
            <a:endParaRPr lang="en-US" dirty="0" smtClean="0"/>
          </a:p>
        </p:txBody>
      </p:sp>
      <p:sp>
        <p:nvSpPr>
          <p:cNvPr id="54276" name="Rectangle 7"/>
          <p:cNvSpPr>
            <a:spLocks noGrp="1" noChangeArrowheads="1"/>
          </p:cNvSpPr>
          <p:nvPr>
            <p:ph type="title" idx="4294967295"/>
          </p:nvPr>
        </p:nvSpPr>
        <p:spPr/>
        <p:txBody>
          <a:bodyPr/>
          <a:lstStyle/>
          <a:p>
            <a:r>
              <a:rPr lang="en-US" altLang="zh-CN" dirty="0" smtClean="0"/>
              <a:t>8.3.2  </a:t>
            </a:r>
            <a:r>
              <a:rPr lang="zh-CN" altLang="zh-CN" dirty="0" smtClean="0"/>
              <a:t>完整性威胁</a:t>
            </a:r>
            <a:endParaRPr lang="en-US" dirty="0" smtClean="0"/>
          </a:p>
        </p:txBody>
      </p:sp>
      <p:sp>
        <p:nvSpPr>
          <p:cNvPr id="54277" name="Rectangle 8"/>
          <p:cNvSpPr>
            <a:spLocks noGrp="1" noChangeArrowheads="1"/>
          </p:cNvSpPr>
          <p:nvPr>
            <p:ph type="body" idx="4294967295"/>
          </p:nvPr>
        </p:nvSpPr>
        <p:spPr/>
        <p:txBody>
          <a:bodyPr/>
          <a:lstStyle/>
          <a:p>
            <a:r>
              <a:rPr lang="zh-CN" altLang="zh-CN" dirty="0"/>
              <a:t>也叫主动搭线</a:t>
            </a:r>
            <a:r>
              <a:rPr lang="zh-CN" altLang="zh-CN" dirty="0" smtClean="0"/>
              <a:t>窃听</a:t>
            </a:r>
            <a:endParaRPr lang="en-US" b="1" dirty="0" smtClean="0"/>
          </a:p>
          <a:p>
            <a:pPr lvl="1"/>
            <a:r>
              <a:rPr lang="zh-CN" altLang="zh-CN" dirty="0"/>
              <a:t>未经授权方改变了信息流</a:t>
            </a:r>
            <a:endParaRPr lang="en-US" dirty="0" smtClean="0"/>
          </a:p>
          <a:p>
            <a:r>
              <a:rPr lang="zh-CN" altLang="zh-CN" dirty="0"/>
              <a:t>破坏完整性的</a:t>
            </a:r>
            <a:r>
              <a:rPr lang="zh-CN" altLang="zh-CN" dirty="0" smtClean="0"/>
              <a:t>例子</a:t>
            </a:r>
            <a:endParaRPr lang="en-US" dirty="0" smtClean="0"/>
          </a:p>
          <a:p>
            <a:pPr lvl="1"/>
            <a:r>
              <a:rPr lang="zh-CN" altLang="zh-CN" dirty="0"/>
              <a:t>网络</a:t>
            </a:r>
            <a:r>
              <a:rPr lang="zh-CN" altLang="zh-CN" dirty="0" smtClean="0"/>
              <a:t>破坏</a:t>
            </a:r>
            <a:endParaRPr lang="en-US" b="1" dirty="0" smtClean="0"/>
          </a:p>
          <a:p>
            <a:pPr lvl="2"/>
            <a:r>
              <a:rPr lang="zh-CN" altLang="zh-CN" dirty="0"/>
              <a:t>电子方式破坏某个网站的</a:t>
            </a:r>
            <a:r>
              <a:rPr lang="zh-CN" altLang="zh-CN" dirty="0" smtClean="0"/>
              <a:t>网页</a:t>
            </a:r>
            <a:endParaRPr lang="en-US" dirty="0" smtClean="0"/>
          </a:p>
          <a:p>
            <a:r>
              <a:rPr lang="zh-CN" altLang="zh-CN" dirty="0" smtClean="0"/>
              <a:t>电子伪装</a:t>
            </a:r>
            <a:r>
              <a:rPr lang="en-US" dirty="0" smtClean="0"/>
              <a:t> (</a:t>
            </a:r>
            <a:r>
              <a:rPr lang="en-US" b="1" dirty="0" smtClean="0"/>
              <a:t>spoofing</a:t>
            </a:r>
            <a:r>
              <a:rPr lang="en-US" dirty="0" smtClean="0"/>
              <a:t>)</a:t>
            </a:r>
          </a:p>
          <a:p>
            <a:pPr lvl="1"/>
            <a:r>
              <a:rPr lang="zh-CN" altLang="zh-CN" dirty="0"/>
              <a:t>伪装成</a:t>
            </a:r>
            <a:r>
              <a:rPr lang="zh-CN" altLang="zh-CN" dirty="0" smtClean="0"/>
              <a:t>他人</a:t>
            </a:r>
            <a:endParaRPr lang="en-US" altLang="zh-CN" dirty="0" smtClean="0"/>
          </a:p>
          <a:p>
            <a:pPr lvl="1"/>
            <a:r>
              <a:rPr lang="zh-CN" altLang="en-US" dirty="0" smtClean="0"/>
              <a:t>将自己伪装成原来网站的假冒网站</a:t>
            </a:r>
            <a:endParaRPr lang="en-US" dirty="0" smtClean="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9E2BB99-79B9-45AD-BC20-3F75A452B55B}" type="slidenum">
              <a:rPr lang="en-US" smtClean="0"/>
              <a:pPr/>
              <a:t>52</a:t>
            </a:fld>
            <a:endParaRPr lang="en-US" dirty="0" smtClean="0"/>
          </a:p>
        </p:txBody>
      </p:sp>
      <p:sp>
        <p:nvSpPr>
          <p:cNvPr id="55300" name="Rectangle 7"/>
          <p:cNvSpPr>
            <a:spLocks noGrp="1" noChangeArrowheads="1"/>
          </p:cNvSpPr>
          <p:nvPr>
            <p:ph type="title" idx="4294967295"/>
          </p:nvPr>
        </p:nvSpPr>
        <p:spPr/>
        <p:txBody>
          <a:bodyPr/>
          <a:lstStyle/>
          <a:p>
            <a:r>
              <a:rPr lang="en-US" altLang="zh-CN" dirty="0" smtClean="0"/>
              <a:t>8.3.2  </a:t>
            </a:r>
            <a:r>
              <a:rPr lang="zh-CN" altLang="zh-CN" dirty="0" smtClean="0"/>
              <a:t>完整性威胁</a:t>
            </a:r>
            <a:r>
              <a:rPr lang="zh-CN" altLang="en-US" dirty="0" smtClean="0"/>
              <a:t>（续）</a:t>
            </a:r>
            <a:endParaRPr lang="en-US" dirty="0" smtClean="0"/>
          </a:p>
        </p:txBody>
      </p:sp>
      <p:sp>
        <p:nvSpPr>
          <p:cNvPr id="55301" name="Rectangle 8"/>
          <p:cNvSpPr>
            <a:spLocks noGrp="1" noChangeArrowheads="1"/>
          </p:cNvSpPr>
          <p:nvPr>
            <p:ph type="body" idx="4294967295"/>
          </p:nvPr>
        </p:nvSpPr>
        <p:spPr/>
        <p:txBody>
          <a:bodyPr/>
          <a:lstStyle/>
          <a:p>
            <a:r>
              <a:rPr lang="zh-CN" altLang="zh-CN" dirty="0"/>
              <a:t>域名服务器</a:t>
            </a:r>
            <a:r>
              <a:rPr lang="en-US" dirty="0" smtClean="0"/>
              <a:t>(</a:t>
            </a:r>
            <a:r>
              <a:rPr lang="en-US" b="1" dirty="0" smtClean="0"/>
              <a:t>DNS</a:t>
            </a:r>
            <a:r>
              <a:rPr lang="en-US" dirty="0" smtClean="0"/>
              <a:t>) </a:t>
            </a:r>
          </a:p>
          <a:p>
            <a:pPr lvl="1"/>
            <a:r>
              <a:rPr lang="zh-CN" altLang="zh-CN" dirty="0"/>
              <a:t>互联网</a:t>
            </a:r>
            <a:r>
              <a:rPr lang="zh-CN" altLang="zh-CN" dirty="0" smtClean="0"/>
              <a:t>上维护目录</a:t>
            </a:r>
            <a:r>
              <a:rPr lang="zh-CN" altLang="zh-CN" dirty="0"/>
              <a:t>的</a:t>
            </a:r>
            <a:r>
              <a:rPr lang="zh-CN" altLang="zh-CN" dirty="0" smtClean="0"/>
              <a:t>计算机</a:t>
            </a:r>
            <a:endParaRPr lang="en-US" dirty="0" smtClean="0"/>
          </a:p>
          <a:p>
            <a:pPr lvl="2"/>
            <a:r>
              <a:rPr lang="zh-CN" altLang="en-US" dirty="0" smtClean="0"/>
              <a:t>将</a:t>
            </a:r>
            <a:r>
              <a:rPr lang="zh-CN" altLang="zh-CN" dirty="0" smtClean="0"/>
              <a:t>域名</a:t>
            </a:r>
            <a:r>
              <a:rPr lang="zh-CN" altLang="zh-CN" dirty="0"/>
              <a:t>和</a:t>
            </a:r>
            <a:r>
              <a:rPr lang="en-US" altLang="zh-CN" dirty="0"/>
              <a:t>IP</a:t>
            </a:r>
            <a:r>
              <a:rPr lang="zh-CN" altLang="zh-CN" dirty="0"/>
              <a:t>地址</a:t>
            </a:r>
            <a:r>
              <a:rPr lang="zh-CN" altLang="zh-CN" dirty="0" smtClean="0"/>
              <a:t>关联</a:t>
            </a:r>
            <a:endParaRPr lang="en-US" dirty="0" smtClean="0"/>
          </a:p>
          <a:p>
            <a:pPr lvl="1"/>
            <a:r>
              <a:rPr lang="zh-CN" altLang="zh-CN" dirty="0"/>
              <a:t>这些破坏利用了域名服务器的一个安全</a:t>
            </a:r>
            <a:r>
              <a:rPr lang="zh-CN" altLang="zh-CN" dirty="0" smtClean="0"/>
              <a:t>漏洞</a:t>
            </a:r>
            <a:r>
              <a:rPr lang="en-US" dirty="0" smtClean="0"/>
              <a:t> </a:t>
            </a:r>
          </a:p>
          <a:p>
            <a:pPr lvl="2"/>
            <a:r>
              <a:rPr lang="zh-CN" altLang="zh-CN" dirty="0"/>
              <a:t>将一个真实网站的地址替换成自己网站的</a:t>
            </a:r>
            <a:r>
              <a:rPr lang="zh-CN" altLang="zh-CN" dirty="0" smtClean="0"/>
              <a:t>地址</a:t>
            </a:r>
            <a:r>
              <a:rPr lang="en-US" dirty="0" smtClean="0"/>
              <a:t> </a:t>
            </a:r>
          </a:p>
          <a:p>
            <a:pPr lvl="2"/>
            <a:r>
              <a:rPr lang="zh-CN" altLang="zh-CN" dirty="0"/>
              <a:t>愚弄这些网站的访问</a:t>
            </a:r>
            <a:r>
              <a:rPr lang="zh-CN" altLang="zh-CN" dirty="0" smtClean="0"/>
              <a:t>者</a:t>
            </a:r>
            <a:endParaRPr lang="en-US" dirty="0" smtClean="0"/>
          </a:p>
          <a:p>
            <a:r>
              <a:rPr lang="zh-CN" altLang="zh-CN" dirty="0"/>
              <a:t>网络钓鱼</a:t>
            </a:r>
            <a:r>
              <a:rPr lang="zh-CN" altLang="zh-CN" dirty="0" smtClean="0"/>
              <a:t>攻击</a:t>
            </a:r>
            <a:endParaRPr lang="en-US" b="1" dirty="0" smtClean="0"/>
          </a:p>
          <a:p>
            <a:pPr lvl="1"/>
            <a:r>
              <a:rPr lang="zh-CN" altLang="en-US" dirty="0" smtClean="0"/>
              <a:t>获取保密的客户信息</a:t>
            </a:r>
            <a:endParaRPr lang="en-US" dirty="0" smtClean="0"/>
          </a:p>
          <a:p>
            <a:pPr lvl="1"/>
            <a:r>
              <a:rPr lang="zh-CN" altLang="en-US" dirty="0" smtClean="0"/>
              <a:t>常见的受害者</a:t>
            </a:r>
            <a:endParaRPr lang="en-US" dirty="0" smtClean="0"/>
          </a:p>
          <a:p>
            <a:pPr lvl="2"/>
            <a:r>
              <a:rPr lang="zh-CN" altLang="zh-CN" dirty="0"/>
              <a:t>网上银行或结算</a:t>
            </a:r>
            <a:r>
              <a:rPr lang="zh-CN" altLang="zh-CN" dirty="0" smtClean="0"/>
              <a:t>系统等</a:t>
            </a:r>
            <a:r>
              <a:rPr lang="zh-CN" altLang="en-US" dirty="0" smtClean="0"/>
              <a:t>用户</a:t>
            </a:r>
            <a:endParaRPr lang="en-US" dirty="0" smtClean="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6516B71-0E7D-4BEE-8A1E-FEB0F5D61272}" type="slidenum">
              <a:rPr lang="en-US" smtClean="0"/>
              <a:pPr/>
              <a:t>53</a:t>
            </a:fld>
            <a:endParaRPr lang="en-US" dirty="0" smtClean="0"/>
          </a:p>
        </p:txBody>
      </p:sp>
      <p:sp>
        <p:nvSpPr>
          <p:cNvPr id="56324" name="Rectangle 7"/>
          <p:cNvSpPr>
            <a:spLocks noGrp="1" noChangeArrowheads="1"/>
          </p:cNvSpPr>
          <p:nvPr>
            <p:ph type="title" idx="4294967295"/>
          </p:nvPr>
        </p:nvSpPr>
        <p:spPr/>
        <p:txBody>
          <a:bodyPr/>
          <a:lstStyle/>
          <a:p>
            <a:r>
              <a:rPr lang="en-US" altLang="zh-CN" dirty="0" smtClean="0"/>
              <a:t>8.3.3  </a:t>
            </a:r>
            <a:r>
              <a:rPr lang="zh-CN" altLang="zh-CN" dirty="0" smtClean="0"/>
              <a:t>即</a:t>
            </a:r>
            <a:r>
              <a:rPr lang="zh-CN" altLang="zh-CN" dirty="0"/>
              <a:t>需性</a:t>
            </a:r>
            <a:r>
              <a:rPr lang="zh-CN" altLang="zh-CN" dirty="0" smtClean="0"/>
              <a:t>威胁</a:t>
            </a:r>
            <a:endParaRPr lang="en-US" dirty="0" smtClean="0"/>
          </a:p>
        </p:txBody>
      </p:sp>
      <p:sp>
        <p:nvSpPr>
          <p:cNvPr id="56325" name="Rectangle 8"/>
          <p:cNvSpPr>
            <a:spLocks noGrp="1" noChangeArrowheads="1"/>
          </p:cNvSpPr>
          <p:nvPr>
            <p:ph type="body" idx="4294967295"/>
          </p:nvPr>
        </p:nvSpPr>
        <p:spPr/>
        <p:txBody>
          <a:bodyPr/>
          <a:lstStyle/>
          <a:p>
            <a:r>
              <a:rPr lang="zh-CN" altLang="zh-CN" dirty="0"/>
              <a:t>通常表现为延迟、拒绝或拒绝服务（</a:t>
            </a:r>
            <a:r>
              <a:rPr lang="en-US" altLang="zh-CN" dirty="0" err="1"/>
              <a:t>DoS</a:t>
            </a:r>
            <a:r>
              <a:rPr lang="zh-CN" altLang="zh-CN" dirty="0"/>
              <a:t>）</a:t>
            </a:r>
            <a:r>
              <a:rPr lang="zh-CN" altLang="zh-CN" dirty="0" smtClean="0"/>
              <a:t>攻</a:t>
            </a:r>
            <a:r>
              <a:rPr lang="zh-CN" altLang="en-US" dirty="0" smtClean="0"/>
              <a:t>击</a:t>
            </a:r>
            <a:endParaRPr lang="en-US" b="1" dirty="0" smtClean="0"/>
          </a:p>
          <a:p>
            <a:pPr lvl="1"/>
            <a:r>
              <a:rPr lang="zh-CN" altLang="zh-CN" dirty="0"/>
              <a:t>破坏正常的计算机处理或完全拒绝</a:t>
            </a:r>
            <a:r>
              <a:rPr lang="zh-CN" altLang="zh-CN" dirty="0" smtClean="0"/>
              <a:t>处理</a:t>
            </a:r>
            <a:endParaRPr lang="en-US" dirty="0" smtClean="0"/>
          </a:p>
          <a:p>
            <a:pPr lvl="1"/>
            <a:r>
              <a:rPr lang="zh-CN" altLang="zh-CN" dirty="0"/>
              <a:t>计算机的处理速度会非常</a:t>
            </a:r>
            <a:r>
              <a:rPr lang="zh-CN" altLang="zh-CN" dirty="0" smtClean="0"/>
              <a:t>低</a:t>
            </a:r>
            <a:endParaRPr lang="en-US" dirty="0" smtClean="0"/>
          </a:p>
          <a:p>
            <a:pPr lvl="2"/>
            <a:r>
              <a:rPr lang="zh-CN" altLang="zh-CN" dirty="0"/>
              <a:t>会导致服务无法使用或没有</a:t>
            </a:r>
            <a:r>
              <a:rPr lang="zh-CN" altLang="zh-CN" dirty="0" smtClean="0"/>
              <a:t>吸引力</a:t>
            </a:r>
            <a:endParaRPr lang="en-US" dirty="0" smtClean="0"/>
          </a:p>
          <a:p>
            <a:r>
              <a:rPr lang="zh-CN" altLang="zh-CN" dirty="0"/>
              <a:t>分布式拒绝服务（</a:t>
            </a:r>
            <a:r>
              <a:rPr lang="en-US" altLang="zh-CN" dirty="0" err="1"/>
              <a:t>DDoS</a:t>
            </a:r>
            <a:r>
              <a:rPr lang="zh-CN" altLang="zh-CN" dirty="0"/>
              <a:t>）</a:t>
            </a:r>
            <a:r>
              <a:rPr lang="zh-CN" altLang="zh-CN" dirty="0" smtClean="0"/>
              <a:t>攻击</a:t>
            </a:r>
            <a:endParaRPr lang="en-US" b="1" dirty="0" smtClean="0"/>
          </a:p>
          <a:p>
            <a:pPr lvl="1"/>
            <a:r>
              <a:rPr lang="zh-CN" altLang="en-US" dirty="0" smtClean="0"/>
              <a:t>通过僵尸网络</a:t>
            </a:r>
            <a:r>
              <a:rPr lang="zh-CN" altLang="zh-CN" dirty="0" smtClean="0"/>
              <a:t>同时</a:t>
            </a:r>
            <a:r>
              <a:rPr lang="zh-CN" altLang="zh-CN" dirty="0"/>
              <a:t>发起针对一家</a:t>
            </a:r>
            <a:r>
              <a:rPr lang="zh-CN" altLang="zh-CN" dirty="0" smtClean="0"/>
              <a:t>网站的攻击</a:t>
            </a:r>
            <a:endParaRPr lang="en-US" dirty="0" smtClean="0"/>
          </a:p>
          <a:p>
            <a:r>
              <a:rPr lang="en-US" dirty="0" err="1" smtClean="0"/>
              <a:t>DoS</a:t>
            </a:r>
            <a:r>
              <a:rPr lang="en-US" dirty="0" smtClean="0"/>
              <a:t> </a:t>
            </a:r>
            <a:r>
              <a:rPr lang="zh-CN" altLang="en-US" dirty="0" smtClean="0"/>
              <a:t>攻击</a:t>
            </a:r>
            <a:endParaRPr lang="en-US" dirty="0" smtClean="0"/>
          </a:p>
          <a:p>
            <a:pPr lvl="1"/>
            <a:r>
              <a:rPr lang="zh-CN" altLang="en-US" dirty="0" smtClean="0"/>
              <a:t>删除全部</a:t>
            </a:r>
            <a:r>
              <a:rPr lang="zh-CN" altLang="zh-CN" dirty="0" smtClean="0"/>
              <a:t>信息</a:t>
            </a:r>
            <a:endParaRPr lang="en-US" dirty="0" smtClean="0"/>
          </a:p>
          <a:p>
            <a:pPr lvl="1"/>
            <a:r>
              <a:rPr lang="zh-CN" altLang="en-US" dirty="0" smtClean="0"/>
              <a:t>删除传输或文件信息</a:t>
            </a:r>
            <a:endParaRPr lang="en-US" dirty="0" smtClean="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ADA69D4-9913-475C-8FA5-3EDA054DF9CB}" type="slidenum">
              <a:rPr lang="en-US" smtClean="0"/>
              <a:pPr/>
              <a:t>54</a:t>
            </a:fld>
            <a:endParaRPr lang="en-US" dirty="0" smtClean="0"/>
          </a:p>
        </p:txBody>
      </p:sp>
      <p:sp>
        <p:nvSpPr>
          <p:cNvPr id="57348" name="Rectangle 7"/>
          <p:cNvSpPr>
            <a:spLocks noGrp="1" noChangeArrowheads="1"/>
          </p:cNvSpPr>
          <p:nvPr>
            <p:ph type="title" idx="4294967295"/>
          </p:nvPr>
        </p:nvSpPr>
        <p:spPr/>
        <p:txBody>
          <a:bodyPr/>
          <a:lstStyle/>
          <a:p>
            <a:r>
              <a:rPr lang="en-US" altLang="zh-CN" dirty="0" smtClean="0"/>
              <a:t>8.3.3  </a:t>
            </a:r>
            <a:r>
              <a:rPr lang="zh-CN" altLang="zh-CN" dirty="0" smtClean="0"/>
              <a:t>即</a:t>
            </a:r>
            <a:r>
              <a:rPr lang="zh-CN" altLang="zh-CN" dirty="0"/>
              <a:t>需性</a:t>
            </a:r>
            <a:r>
              <a:rPr lang="zh-CN" altLang="zh-CN" dirty="0" smtClean="0"/>
              <a:t>威胁</a:t>
            </a:r>
            <a:r>
              <a:rPr lang="zh-CN" altLang="en-US" dirty="0" smtClean="0"/>
              <a:t>（续）</a:t>
            </a:r>
            <a:endParaRPr lang="en-US" dirty="0" smtClean="0"/>
          </a:p>
        </p:txBody>
      </p:sp>
      <p:sp>
        <p:nvSpPr>
          <p:cNvPr id="57349" name="Rectangle 8"/>
          <p:cNvSpPr>
            <a:spLocks noGrp="1" noChangeArrowheads="1"/>
          </p:cNvSpPr>
          <p:nvPr>
            <p:ph type="body" idx="4294967295"/>
          </p:nvPr>
        </p:nvSpPr>
        <p:spPr/>
        <p:txBody>
          <a:bodyPr/>
          <a:lstStyle/>
          <a:p>
            <a:r>
              <a:rPr lang="zh-CN" altLang="en-US" dirty="0" smtClean="0"/>
              <a:t>拒绝服务的例子</a:t>
            </a:r>
            <a:endParaRPr lang="en-US" dirty="0" smtClean="0"/>
          </a:p>
          <a:p>
            <a:pPr lvl="1"/>
            <a:r>
              <a:rPr lang="en-US" altLang="zh-CN" dirty="0"/>
              <a:t>Quicken</a:t>
            </a:r>
            <a:r>
              <a:rPr lang="zh-CN" altLang="zh-CN" dirty="0" smtClean="0"/>
              <a:t>软件将钱汇</a:t>
            </a:r>
            <a:r>
              <a:rPr lang="zh-CN" altLang="zh-CN" dirty="0"/>
              <a:t>到犯罪分子的银行</a:t>
            </a:r>
            <a:r>
              <a:rPr lang="zh-CN" altLang="zh-CN" dirty="0" smtClean="0"/>
              <a:t>账户</a:t>
            </a:r>
            <a:endParaRPr lang="en-US" dirty="0" smtClean="0"/>
          </a:p>
          <a:p>
            <a:pPr lvl="1"/>
            <a:r>
              <a:rPr lang="zh-CN" altLang="en-US" dirty="0" smtClean="0"/>
              <a:t>知名电子商务公司收到</a:t>
            </a:r>
            <a:r>
              <a:rPr lang="zh-CN" altLang="zh-CN" dirty="0" smtClean="0"/>
              <a:t>海量数据包</a:t>
            </a:r>
            <a:endParaRPr lang="en-US" dirty="0" smtClean="0"/>
          </a:p>
          <a:p>
            <a:pPr lvl="2"/>
            <a:r>
              <a:rPr lang="zh-CN" altLang="en-US" dirty="0" smtClean="0"/>
              <a:t>淹没了网站的服务器</a:t>
            </a:r>
            <a:endParaRPr lang="en-US" dirty="0" smtClean="0"/>
          </a:p>
          <a:p>
            <a:pPr lvl="2"/>
            <a:r>
              <a:rPr lang="zh-CN" altLang="en-US" dirty="0" smtClean="0"/>
              <a:t>阻塞了合法客户的访问</a:t>
            </a:r>
            <a:endParaRPr lang="en-US" dirty="0" smtClean="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1ADB681-E96A-4B2F-AFF1-3A1CCB6839C7}" type="slidenum">
              <a:rPr lang="en-US" smtClean="0"/>
              <a:pPr/>
              <a:t>55</a:t>
            </a:fld>
            <a:endParaRPr lang="en-US" dirty="0" smtClean="0"/>
          </a:p>
        </p:txBody>
      </p:sp>
      <p:sp>
        <p:nvSpPr>
          <p:cNvPr id="58372" name="Rectangle 7"/>
          <p:cNvSpPr>
            <a:spLocks noGrp="1" noChangeArrowheads="1"/>
          </p:cNvSpPr>
          <p:nvPr>
            <p:ph type="title" idx="4294967295"/>
          </p:nvPr>
        </p:nvSpPr>
        <p:spPr/>
        <p:txBody>
          <a:bodyPr/>
          <a:lstStyle/>
          <a:p>
            <a:r>
              <a:rPr lang="en-US" altLang="zh-CN" sz="3200" dirty="0" smtClean="0"/>
              <a:t>8.3.4  </a:t>
            </a:r>
            <a:r>
              <a:rPr lang="zh-CN" altLang="zh-CN" sz="3200" dirty="0" smtClean="0"/>
              <a:t>对</a:t>
            </a:r>
            <a:r>
              <a:rPr lang="zh-CN" altLang="zh-CN" sz="3200" dirty="0"/>
              <a:t>互联网通信信道物理安全的</a:t>
            </a:r>
            <a:r>
              <a:rPr lang="zh-CN" altLang="zh-CN" sz="3200" dirty="0" smtClean="0"/>
              <a:t>威胁</a:t>
            </a:r>
            <a:endParaRPr lang="en-US" sz="3200" dirty="0" smtClean="0"/>
          </a:p>
        </p:txBody>
      </p:sp>
      <p:sp>
        <p:nvSpPr>
          <p:cNvPr id="58373" name="Rectangle 8"/>
          <p:cNvSpPr>
            <a:spLocks noGrp="1" noChangeArrowheads="1"/>
          </p:cNvSpPr>
          <p:nvPr>
            <p:ph type="body" idx="4294967295"/>
          </p:nvPr>
        </p:nvSpPr>
        <p:spPr/>
        <p:txBody>
          <a:bodyPr/>
          <a:lstStyle/>
          <a:p>
            <a:r>
              <a:rPr lang="zh-CN" altLang="en-US" dirty="0" smtClean="0"/>
              <a:t>互联网基于数据包的网络设计初衷</a:t>
            </a:r>
            <a:r>
              <a:rPr lang="en-US" dirty="0" smtClean="0"/>
              <a:t>:</a:t>
            </a:r>
          </a:p>
          <a:p>
            <a:pPr lvl="1"/>
            <a:r>
              <a:rPr lang="zh-CN" altLang="en-US" dirty="0" smtClean="0"/>
              <a:t>使它不会被关闭</a:t>
            </a:r>
            <a:endParaRPr lang="en-US" dirty="0" smtClean="0"/>
          </a:p>
          <a:p>
            <a:pPr lvl="2"/>
            <a:r>
              <a:rPr lang="zh-CN" altLang="en-US" dirty="0" smtClean="0"/>
              <a:t>通过对单一通信链路的攻击</a:t>
            </a:r>
            <a:endParaRPr lang="en-US" dirty="0" smtClean="0"/>
          </a:p>
          <a:p>
            <a:r>
              <a:rPr lang="zh-CN" altLang="zh-CN" dirty="0"/>
              <a:t>个人上网服务会</a:t>
            </a:r>
            <a:r>
              <a:rPr lang="zh-CN" altLang="zh-CN" dirty="0" smtClean="0"/>
              <a:t>受到影响</a:t>
            </a:r>
            <a:r>
              <a:rPr lang="en-US" dirty="0" smtClean="0"/>
              <a:t> </a:t>
            </a:r>
          </a:p>
          <a:p>
            <a:pPr lvl="1"/>
            <a:r>
              <a:rPr lang="zh-CN" altLang="en-US" dirty="0" smtClean="0"/>
              <a:t>如果用户的互联网连接遭到破坏</a:t>
            </a:r>
            <a:endParaRPr lang="en-US" dirty="0" smtClean="0"/>
          </a:p>
          <a:p>
            <a:r>
              <a:rPr lang="zh-CN" altLang="en-US" dirty="0" smtClean="0"/>
              <a:t>大型公司、组织</a:t>
            </a:r>
            <a:endParaRPr lang="en-US" dirty="0" smtClean="0"/>
          </a:p>
          <a:p>
            <a:pPr lvl="1"/>
            <a:r>
              <a:rPr lang="zh-CN" altLang="zh-CN" dirty="0"/>
              <a:t>一般都有多条连接来接入主干</a:t>
            </a:r>
            <a:r>
              <a:rPr lang="zh-CN" altLang="zh-CN" dirty="0" smtClean="0"/>
              <a:t>网</a:t>
            </a:r>
            <a:endParaRPr lang="en-US" dirty="0" smtClean="0"/>
          </a:p>
          <a:p>
            <a:pPr lvl="1"/>
            <a:endParaRPr lang="en-US" dirty="0" smtClean="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DA7A1E7-F86F-475B-8690-52C966770D41}" type="slidenum">
              <a:rPr lang="en-US" smtClean="0"/>
              <a:pPr/>
              <a:t>56</a:t>
            </a:fld>
            <a:endParaRPr lang="en-US" dirty="0" smtClean="0"/>
          </a:p>
        </p:txBody>
      </p:sp>
      <p:sp>
        <p:nvSpPr>
          <p:cNvPr id="59396" name="Rectangle 7"/>
          <p:cNvSpPr>
            <a:spLocks noGrp="1" noChangeArrowheads="1"/>
          </p:cNvSpPr>
          <p:nvPr>
            <p:ph type="title" idx="4294967295"/>
          </p:nvPr>
        </p:nvSpPr>
        <p:spPr/>
        <p:txBody>
          <a:bodyPr/>
          <a:lstStyle/>
          <a:p>
            <a:r>
              <a:rPr lang="en-US" altLang="zh-CN" dirty="0" smtClean="0"/>
              <a:t>8.3.5  </a:t>
            </a:r>
            <a:r>
              <a:rPr lang="zh-CN" altLang="zh-CN" dirty="0" smtClean="0"/>
              <a:t>对</a:t>
            </a:r>
            <a:r>
              <a:rPr lang="zh-CN" altLang="zh-CN" dirty="0"/>
              <a:t>无线网的威胁</a:t>
            </a:r>
          </a:p>
        </p:txBody>
      </p:sp>
      <p:sp>
        <p:nvSpPr>
          <p:cNvPr id="59397" name="Rectangle 8"/>
          <p:cNvSpPr>
            <a:spLocks noGrp="1" noChangeArrowheads="1"/>
          </p:cNvSpPr>
          <p:nvPr>
            <p:ph type="body" idx="4294967295"/>
          </p:nvPr>
        </p:nvSpPr>
        <p:spPr>
          <a:xfrm>
            <a:off x="457200" y="1600200"/>
            <a:ext cx="8305800" cy="4525963"/>
          </a:xfrm>
        </p:spPr>
        <p:txBody>
          <a:bodyPr/>
          <a:lstStyle/>
          <a:p>
            <a:r>
              <a:rPr lang="zh-CN" altLang="zh-CN" dirty="0"/>
              <a:t>无线加密</a:t>
            </a:r>
            <a:r>
              <a:rPr lang="zh-CN" altLang="zh-CN" dirty="0" smtClean="0"/>
              <a:t>协议</a:t>
            </a:r>
            <a:r>
              <a:rPr lang="en-US" dirty="0" smtClean="0"/>
              <a:t> (</a:t>
            </a:r>
            <a:r>
              <a:rPr lang="en-US" b="1" dirty="0" smtClean="0"/>
              <a:t>WEP</a:t>
            </a:r>
            <a:r>
              <a:rPr lang="en-US" dirty="0" smtClean="0"/>
              <a:t>)</a:t>
            </a:r>
          </a:p>
          <a:p>
            <a:pPr lvl="1"/>
            <a:r>
              <a:rPr lang="zh-CN" altLang="zh-CN" dirty="0"/>
              <a:t>在无线设备与</a:t>
            </a:r>
            <a:r>
              <a:rPr lang="en-US" altLang="zh-CN" dirty="0"/>
              <a:t>WAP</a:t>
            </a:r>
            <a:r>
              <a:rPr lang="zh-CN" altLang="zh-CN" dirty="0"/>
              <a:t>之间传输加密信息的规则集</a:t>
            </a:r>
            <a:r>
              <a:rPr lang="en-US" dirty="0" smtClean="0"/>
              <a:t>(WAP)</a:t>
            </a:r>
          </a:p>
          <a:p>
            <a:r>
              <a:rPr lang="zh-CN" altLang="zh-CN" dirty="0"/>
              <a:t>攻击</a:t>
            </a:r>
            <a:r>
              <a:rPr lang="zh-CN" altLang="zh-CN" dirty="0" smtClean="0"/>
              <a:t>驾驶员</a:t>
            </a:r>
            <a:r>
              <a:rPr lang="en-US" dirty="0" smtClean="0"/>
              <a:t> </a:t>
            </a:r>
          </a:p>
          <a:p>
            <a:pPr lvl="1"/>
            <a:r>
              <a:rPr lang="zh-CN" altLang="zh-CN" dirty="0"/>
              <a:t>攻击者驾着</a:t>
            </a:r>
            <a:r>
              <a:rPr lang="zh-CN" altLang="zh-CN" dirty="0" smtClean="0"/>
              <a:t>车</a:t>
            </a:r>
            <a:r>
              <a:rPr lang="zh-CN" altLang="en-US" dirty="0"/>
              <a:t>到处</a:t>
            </a:r>
            <a:r>
              <a:rPr lang="zh-CN" altLang="zh-CN" dirty="0" smtClean="0"/>
              <a:t>搜索</a:t>
            </a:r>
            <a:r>
              <a:rPr lang="zh-CN" altLang="zh-CN" dirty="0"/>
              <a:t>可访问的</a:t>
            </a:r>
            <a:r>
              <a:rPr lang="zh-CN" altLang="zh-CN" dirty="0" smtClean="0"/>
              <a:t>网络</a:t>
            </a:r>
            <a:endParaRPr lang="en-US" dirty="0" smtClean="0"/>
          </a:p>
          <a:p>
            <a:r>
              <a:rPr lang="zh-CN" altLang="zh-CN" dirty="0"/>
              <a:t>攻击</a:t>
            </a:r>
            <a:r>
              <a:rPr lang="zh-CN" altLang="zh-CN" dirty="0" smtClean="0"/>
              <a:t>标记</a:t>
            </a:r>
            <a:endParaRPr lang="en-US" b="1" dirty="0" smtClean="0"/>
          </a:p>
          <a:p>
            <a:pPr lvl="1"/>
            <a:r>
              <a:rPr lang="zh-CN" altLang="zh-CN" dirty="0"/>
              <a:t>在建筑物外面用粉笔</a:t>
            </a:r>
            <a:r>
              <a:rPr lang="zh-CN" altLang="zh-CN" dirty="0" smtClean="0"/>
              <a:t>标记</a:t>
            </a:r>
            <a:endParaRPr lang="en-US" dirty="0" smtClean="0"/>
          </a:p>
          <a:p>
            <a:pPr lvl="2"/>
            <a:r>
              <a:rPr lang="zh-CN" altLang="en-US" dirty="0"/>
              <a:t>标记</a:t>
            </a:r>
            <a:r>
              <a:rPr lang="zh-CN" altLang="zh-CN" dirty="0" smtClean="0"/>
              <a:t>附近</a:t>
            </a:r>
            <a:r>
              <a:rPr lang="zh-CN" altLang="zh-CN" dirty="0"/>
              <a:t>有容易进入的无线</a:t>
            </a:r>
            <a:r>
              <a:rPr lang="zh-CN" altLang="zh-CN" dirty="0" smtClean="0"/>
              <a:t>网络</a:t>
            </a:r>
            <a:endParaRPr lang="en-US" dirty="0" smtClean="0"/>
          </a:p>
          <a:p>
            <a:pPr lvl="1"/>
            <a:r>
              <a:rPr lang="zh-CN" altLang="en-US" dirty="0" smtClean="0"/>
              <a:t>网站上有</a:t>
            </a:r>
            <a:r>
              <a:rPr lang="zh-CN" altLang="zh-CN" dirty="0" smtClean="0"/>
              <a:t>无线</a:t>
            </a:r>
            <a:r>
              <a:rPr lang="zh-CN" altLang="zh-CN" dirty="0"/>
              <a:t>访问地点的</a:t>
            </a:r>
            <a:r>
              <a:rPr lang="zh-CN" altLang="zh-CN" dirty="0" smtClean="0"/>
              <a:t>地图</a:t>
            </a:r>
            <a:endParaRPr lang="en-US" dirty="0" smtClean="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578AC49-7A1B-4445-945E-9C7C3BBB1036}" type="slidenum">
              <a:rPr lang="en-US" smtClean="0"/>
              <a:pPr/>
              <a:t>57</a:t>
            </a:fld>
            <a:endParaRPr lang="en-US" dirty="0" smtClean="0"/>
          </a:p>
        </p:txBody>
      </p:sp>
      <p:sp>
        <p:nvSpPr>
          <p:cNvPr id="60420" name="Rectangle 7"/>
          <p:cNvSpPr>
            <a:spLocks noGrp="1" noChangeArrowheads="1"/>
          </p:cNvSpPr>
          <p:nvPr>
            <p:ph type="title" idx="4294967295"/>
          </p:nvPr>
        </p:nvSpPr>
        <p:spPr/>
        <p:txBody>
          <a:bodyPr/>
          <a:lstStyle/>
          <a:p>
            <a:r>
              <a:rPr lang="en-US" altLang="zh-CN" dirty="0" smtClean="0"/>
              <a:t>8.3.5  </a:t>
            </a:r>
            <a:r>
              <a:rPr lang="zh-CN" altLang="zh-CN" dirty="0" smtClean="0"/>
              <a:t>对</a:t>
            </a:r>
            <a:r>
              <a:rPr lang="zh-CN" altLang="zh-CN" dirty="0"/>
              <a:t>无线网的</a:t>
            </a:r>
            <a:r>
              <a:rPr lang="zh-CN" altLang="zh-CN" dirty="0" smtClean="0"/>
              <a:t>威胁</a:t>
            </a:r>
            <a:r>
              <a:rPr lang="zh-CN" altLang="en-US" dirty="0" smtClean="0"/>
              <a:t>（续）</a:t>
            </a:r>
            <a:endParaRPr lang="en-US" dirty="0" smtClean="0"/>
          </a:p>
        </p:txBody>
      </p:sp>
      <p:sp>
        <p:nvSpPr>
          <p:cNvPr id="60421" name="Rectangle 8"/>
          <p:cNvSpPr>
            <a:spLocks noGrp="1" noChangeArrowheads="1"/>
          </p:cNvSpPr>
          <p:nvPr>
            <p:ph type="body" idx="4294967295"/>
          </p:nvPr>
        </p:nvSpPr>
        <p:spPr/>
        <p:txBody>
          <a:bodyPr/>
          <a:lstStyle/>
          <a:p>
            <a:r>
              <a:rPr lang="zh-CN" altLang="en-US" dirty="0" smtClean="0"/>
              <a:t>避免遭受攻击驾驶员攻击</a:t>
            </a:r>
            <a:endParaRPr lang="en-US" dirty="0" smtClean="0"/>
          </a:p>
          <a:p>
            <a:pPr lvl="1"/>
            <a:r>
              <a:rPr lang="zh-CN" altLang="en-US" dirty="0" smtClean="0"/>
              <a:t>开启</a:t>
            </a:r>
            <a:r>
              <a:rPr lang="en-US" dirty="0" smtClean="0"/>
              <a:t>WEP</a:t>
            </a:r>
          </a:p>
          <a:p>
            <a:pPr lvl="1"/>
            <a:r>
              <a:rPr lang="zh-CN" altLang="en-US" dirty="0" smtClean="0"/>
              <a:t>改变默认登录名和口令</a:t>
            </a:r>
            <a:endParaRPr lang="en-US" dirty="0" smtClean="0"/>
          </a:p>
          <a:p>
            <a:r>
              <a:rPr lang="zh-CN" altLang="en-US" dirty="0" smtClean="0"/>
              <a:t>例子</a:t>
            </a:r>
            <a:endParaRPr lang="en-US" dirty="0" smtClean="0"/>
          </a:p>
          <a:p>
            <a:pPr lvl="1"/>
            <a:r>
              <a:rPr lang="zh-CN" altLang="zh-CN" dirty="0"/>
              <a:t>百思</a:t>
            </a:r>
            <a:r>
              <a:rPr lang="zh-CN" altLang="zh-CN" dirty="0" smtClean="0"/>
              <a:t>买</a:t>
            </a:r>
            <a:r>
              <a:rPr lang="zh-CN" altLang="en-US" dirty="0" smtClean="0"/>
              <a:t>无线</a:t>
            </a:r>
            <a:r>
              <a:rPr lang="en-US" altLang="zh-CN" dirty="0" smtClean="0"/>
              <a:t>POS</a:t>
            </a:r>
            <a:r>
              <a:rPr lang="zh-CN" altLang="en-US" dirty="0" smtClean="0"/>
              <a:t>机</a:t>
            </a:r>
            <a:endParaRPr lang="en-US" dirty="0" smtClean="0"/>
          </a:p>
          <a:p>
            <a:pPr lvl="2"/>
            <a:r>
              <a:rPr lang="zh-CN" altLang="zh-CN" dirty="0"/>
              <a:t>没有启动无线</a:t>
            </a:r>
            <a:r>
              <a:rPr lang="en-US" altLang="zh-CN" dirty="0"/>
              <a:t>POS</a:t>
            </a:r>
            <a:r>
              <a:rPr lang="zh-CN" altLang="zh-CN" dirty="0"/>
              <a:t>机的</a:t>
            </a:r>
            <a:r>
              <a:rPr lang="en-US" altLang="zh-CN" dirty="0" smtClean="0"/>
              <a:t>WEP</a:t>
            </a:r>
            <a:endParaRPr lang="en-US" dirty="0" smtClean="0"/>
          </a:p>
          <a:p>
            <a:pPr lvl="2"/>
            <a:r>
              <a:rPr lang="zh-CN" altLang="zh-CN" dirty="0" smtClean="0"/>
              <a:t>顾客</a:t>
            </a:r>
            <a:r>
              <a:rPr lang="zh-CN" altLang="en-US" dirty="0" smtClean="0"/>
              <a:t>启动了</a:t>
            </a:r>
            <a:r>
              <a:rPr lang="zh-CN" altLang="zh-CN" dirty="0" smtClean="0"/>
              <a:t>探测工具</a:t>
            </a:r>
            <a:r>
              <a:rPr lang="zh-CN" altLang="en-US" dirty="0"/>
              <a:t>程序</a:t>
            </a:r>
            <a:endParaRPr lang="en-US" dirty="0" smtClean="0"/>
          </a:p>
          <a:p>
            <a:pPr lvl="2"/>
            <a:r>
              <a:rPr lang="zh-CN" altLang="en-US" dirty="0" smtClean="0"/>
              <a:t>截获了来自</a:t>
            </a:r>
            <a:r>
              <a:rPr lang="en-US" altLang="zh-CN" dirty="0"/>
              <a:t>POS </a:t>
            </a:r>
            <a:r>
              <a:rPr lang="zh-CN" altLang="en-US" dirty="0" smtClean="0"/>
              <a:t>终端的数据</a:t>
            </a:r>
            <a:endParaRPr lang="en-US" dirty="0" smtClean="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DFF6745-B1E0-4A79-935A-10454A89CFEE}" type="slidenum">
              <a:rPr lang="en-US" smtClean="0"/>
              <a:pPr/>
              <a:t>58</a:t>
            </a:fld>
            <a:endParaRPr lang="en-US" dirty="0" smtClean="0"/>
          </a:p>
        </p:txBody>
      </p:sp>
      <p:sp>
        <p:nvSpPr>
          <p:cNvPr id="61444"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p>
        </p:txBody>
      </p:sp>
      <p:sp>
        <p:nvSpPr>
          <p:cNvPr id="61445" name="Rectangle 8"/>
          <p:cNvSpPr>
            <a:spLocks noGrp="1" noChangeArrowheads="1"/>
          </p:cNvSpPr>
          <p:nvPr>
            <p:ph type="body" idx="4294967295"/>
          </p:nvPr>
        </p:nvSpPr>
        <p:spPr/>
        <p:txBody>
          <a:bodyPr/>
          <a:lstStyle/>
          <a:p>
            <a:r>
              <a:rPr lang="zh-CN" altLang="zh-CN" dirty="0"/>
              <a:t>加密</a:t>
            </a:r>
            <a:r>
              <a:rPr lang="en-US" dirty="0" smtClean="0"/>
              <a:t>:</a:t>
            </a:r>
            <a:r>
              <a:rPr lang="zh-CN" altLang="zh-CN" dirty="0"/>
              <a:t>用基于数学算法的程序和保密的密钥对信息进行</a:t>
            </a:r>
            <a:r>
              <a:rPr lang="zh-CN" altLang="zh-CN" dirty="0" smtClean="0"/>
              <a:t>编码</a:t>
            </a:r>
            <a:endParaRPr lang="en-US" dirty="0" smtClean="0"/>
          </a:p>
          <a:p>
            <a:r>
              <a:rPr lang="zh-CN" altLang="zh-CN" dirty="0" smtClean="0"/>
              <a:t>密码学</a:t>
            </a:r>
            <a:r>
              <a:rPr lang="en-US" dirty="0" smtClean="0"/>
              <a:t>:</a:t>
            </a:r>
            <a:r>
              <a:rPr lang="zh-CN" altLang="zh-CN" dirty="0"/>
              <a:t>研究加密的</a:t>
            </a:r>
            <a:r>
              <a:rPr lang="zh-CN" altLang="zh-CN" dirty="0" smtClean="0"/>
              <a:t>科学</a:t>
            </a:r>
            <a:endParaRPr lang="en-US" dirty="0" smtClean="0"/>
          </a:p>
          <a:p>
            <a:pPr lvl="1"/>
            <a:r>
              <a:rPr lang="zh-CN" altLang="en-US" dirty="0" smtClean="0"/>
              <a:t>创建只有</a:t>
            </a:r>
            <a:r>
              <a:rPr lang="zh-CN" altLang="zh-CN" dirty="0" smtClean="0"/>
              <a:t>有</a:t>
            </a:r>
            <a:r>
              <a:rPr lang="zh-CN" altLang="zh-CN" dirty="0"/>
              <a:t>接收者和发送者才能阅读</a:t>
            </a:r>
            <a:r>
              <a:rPr lang="zh-CN" altLang="zh-CN" dirty="0" smtClean="0"/>
              <a:t>信息</a:t>
            </a:r>
            <a:r>
              <a:rPr lang="zh-CN" altLang="en-US" dirty="0" smtClean="0"/>
              <a:t>的科学</a:t>
            </a:r>
            <a:endParaRPr lang="en-US" dirty="0" smtClean="0"/>
          </a:p>
          <a:p>
            <a:r>
              <a:rPr lang="zh-CN" altLang="zh-CN" dirty="0" smtClean="0"/>
              <a:t>隐蔽</a:t>
            </a:r>
            <a:endParaRPr lang="en-US" dirty="0" smtClean="0"/>
          </a:p>
          <a:p>
            <a:pPr lvl="1"/>
            <a:r>
              <a:rPr lang="zh-CN" altLang="en-US" dirty="0" smtClean="0"/>
              <a:t>使文本不被裸眼发现</a:t>
            </a:r>
            <a:endParaRPr lang="en-US" dirty="0" smtClean="0"/>
          </a:p>
          <a:p>
            <a:r>
              <a:rPr lang="zh-CN" altLang="en-US" dirty="0" smtClean="0"/>
              <a:t>密码学</a:t>
            </a:r>
            <a:r>
              <a:rPr lang="zh-CN" altLang="zh-CN" dirty="0" smtClean="0"/>
              <a:t>将</a:t>
            </a:r>
            <a:r>
              <a:rPr lang="zh-CN" altLang="zh-CN" dirty="0"/>
              <a:t>文字转化</a:t>
            </a:r>
            <a:r>
              <a:rPr lang="zh-CN" altLang="zh-CN" dirty="0" smtClean="0"/>
              <a:t>为</a:t>
            </a:r>
            <a:r>
              <a:rPr lang="zh-CN" altLang="en-US" dirty="0" smtClean="0"/>
              <a:t>另外</a:t>
            </a:r>
            <a:r>
              <a:rPr lang="zh-CN" altLang="en-US" dirty="0"/>
              <a:t>一种</a:t>
            </a:r>
            <a:r>
              <a:rPr lang="zh-CN" altLang="zh-CN" dirty="0" smtClean="0"/>
              <a:t>可见的</a:t>
            </a:r>
            <a:r>
              <a:rPr lang="zh-CN" altLang="en-US" dirty="0" smtClean="0"/>
              <a:t>文本</a:t>
            </a:r>
            <a:endParaRPr lang="en-US" dirty="0" smtClean="0"/>
          </a:p>
          <a:p>
            <a:pPr lvl="1"/>
            <a:r>
              <a:rPr lang="zh-CN" altLang="zh-CN" dirty="0"/>
              <a:t>但</a:t>
            </a:r>
            <a:r>
              <a:rPr lang="zh-CN" altLang="zh-CN" dirty="0" smtClean="0"/>
              <a:t>看不出</a:t>
            </a:r>
            <a:r>
              <a:rPr lang="zh-CN" altLang="en-US" dirty="0" smtClean="0"/>
              <a:t>明显</a:t>
            </a:r>
            <a:r>
              <a:rPr lang="zh-CN" altLang="zh-CN" dirty="0" smtClean="0"/>
              <a:t>意义</a:t>
            </a:r>
            <a:endParaRPr lang="en-US" dirty="0" smtClean="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title" idx="4294967295"/>
          </p:nvPr>
        </p:nvSpPr>
        <p:spPr/>
        <p:txBody>
          <a:bodyPr/>
          <a:lstStyle/>
          <a:p>
            <a:r>
              <a:rPr lang="en-US" altLang="zh-CN" dirty="0" smtClean="0"/>
              <a:t>8.3.6  </a:t>
            </a:r>
            <a:r>
              <a:rPr lang="zh-CN" altLang="zh-CN" dirty="0" smtClean="0"/>
              <a:t>加密方案</a:t>
            </a:r>
            <a:r>
              <a:rPr lang="zh-CN" altLang="en-US" dirty="0" smtClean="0"/>
              <a:t>（续）</a:t>
            </a:r>
            <a:endParaRPr lang="en-US" dirty="0" smtClean="0"/>
          </a:p>
        </p:txBody>
      </p:sp>
      <p:sp>
        <p:nvSpPr>
          <p:cNvPr id="62467" name="Rectangle 8"/>
          <p:cNvSpPr>
            <a:spLocks noGrp="1" noChangeArrowheads="1"/>
          </p:cNvSpPr>
          <p:nvPr>
            <p:ph type="body" idx="4294967295"/>
          </p:nvPr>
        </p:nvSpPr>
        <p:spPr/>
        <p:txBody>
          <a:bodyPr/>
          <a:lstStyle/>
          <a:p>
            <a:r>
              <a:rPr lang="zh-CN" altLang="en-US" dirty="0" smtClean="0"/>
              <a:t>加密算法</a:t>
            </a:r>
            <a:endParaRPr lang="en-US" dirty="0" smtClean="0"/>
          </a:p>
          <a:p>
            <a:pPr lvl="1"/>
            <a:r>
              <a:rPr lang="zh-CN" altLang="en-US" b="1" dirty="0" smtClean="0"/>
              <a:t>加密程序</a:t>
            </a:r>
            <a:endParaRPr lang="en-US" b="1" dirty="0" smtClean="0"/>
          </a:p>
          <a:p>
            <a:pPr lvl="2"/>
            <a:r>
              <a:rPr lang="zh-CN" altLang="zh-CN" dirty="0" smtClean="0"/>
              <a:t>将</a:t>
            </a:r>
            <a:r>
              <a:rPr lang="zh-CN" altLang="zh-CN" dirty="0"/>
              <a:t>正常的文字（称为</a:t>
            </a:r>
            <a:r>
              <a:rPr lang="zh-CN" altLang="zh-CN" dirty="0" smtClean="0"/>
              <a:t>明文）</a:t>
            </a:r>
            <a:r>
              <a:rPr lang="zh-CN" altLang="zh-CN" dirty="0"/>
              <a:t>转成密文</a:t>
            </a:r>
            <a:r>
              <a:rPr lang="zh-CN" altLang="zh-CN" dirty="0" smtClean="0"/>
              <a:t>（</a:t>
            </a:r>
            <a:r>
              <a:rPr lang="zh-CN" altLang="en-US" dirty="0" smtClean="0"/>
              <a:t>莫名其妙的字符串</a:t>
            </a:r>
            <a:r>
              <a:rPr lang="zh-CN" altLang="zh-CN" dirty="0" smtClean="0"/>
              <a:t>）</a:t>
            </a:r>
            <a:r>
              <a:rPr lang="zh-CN" altLang="zh-CN" dirty="0"/>
              <a:t>的程序</a:t>
            </a:r>
            <a:endParaRPr lang="en-US" dirty="0" smtClean="0"/>
          </a:p>
          <a:p>
            <a:pPr lvl="1"/>
            <a:r>
              <a:rPr lang="zh-CN" altLang="en-US" b="1" dirty="0" smtClean="0"/>
              <a:t>加密算法</a:t>
            </a:r>
            <a:endParaRPr lang="en-US" b="1" dirty="0" smtClean="0"/>
          </a:p>
          <a:p>
            <a:pPr lvl="2"/>
            <a:r>
              <a:rPr lang="zh-CN" altLang="zh-CN" dirty="0"/>
              <a:t>加密</a:t>
            </a:r>
            <a:r>
              <a:rPr lang="zh-CN" altLang="zh-CN" dirty="0" smtClean="0"/>
              <a:t>程序背后</a:t>
            </a:r>
            <a:r>
              <a:rPr lang="zh-CN" altLang="en-US" dirty="0" smtClean="0"/>
              <a:t>的逻辑</a:t>
            </a:r>
            <a:endParaRPr lang="en-US" dirty="0" smtClean="0"/>
          </a:p>
          <a:p>
            <a:pPr lvl="2"/>
            <a:r>
              <a:rPr lang="zh-CN" altLang="en-US" dirty="0" smtClean="0"/>
              <a:t>包括</a:t>
            </a:r>
            <a:r>
              <a:rPr lang="zh-CN" altLang="zh-CN" dirty="0" smtClean="0"/>
              <a:t>用</a:t>
            </a:r>
            <a:r>
              <a:rPr lang="zh-CN" altLang="zh-CN" dirty="0"/>
              <a:t>数学</a:t>
            </a:r>
            <a:r>
              <a:rPr lang="zh-CN" altLang="zh-CN" dirty="0" smtClean="0"/>
              <a:t>方法</a:t>
            </a:r>
            <a:r>
              <a:rPr lang="zh-CN" altLang="en-US" dirty="0" smtClean="0"/>
              <a:t>进行转换</a:t>
            </a:r>
            <a:r>
              <a:rPr lang="en-US" dirty="0" smtClean="0"/>
              <a:t> </a:t>
            </a:r>
          </a:p>
          <a:p>
            <a:pPr lvl="1"/>
            <a:r>
              <a:rPr lang="zh-CN" altLang="en-US" b="1" dirty="0" smtClean="0"/>
              <a:t>解密程序</a:t>
            </a:r>
            <a:endParaRPr lang="en-US" dirty="0" smtClean="0"/>
          </a:p>
          <a:p>
            <a:pPr lvl="2"/>
            <a:r>
              <a:rPr lang="zh-CN" altLang="en-US" dirty="0" smtClean="0"/>
              <a:t>加密的逆过程</a:t>
            </a:r>
            <a:r>
              <a:rPr lang="en-US" dirty="0" smtClean="0"/>
              <a:t>: </a:t>
            </a:r>
            <a:r>
              <a:rPr lang="zh-CN" altLang="en-US" dirty="0" smtClean="0"/>
              <a:t>信息被解码或解密</a:t>
            </a:r>
            <a:endParaRPr lang="en-US" dirty="0" smtClean="0"/>
          </a:p>
        </p:txBody>
      </p:sp>
      <p:sp>
        <p:nvSpPr>
          <p:cNvPr id="6246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2F5C93D-C76B-4065-AD0C-2B709085CF46}" type="slidenum">
              <a:rPr lang="en-US" smtClean="0"/>
              <a:pPr/>
              <a:t>59</a:t>
            </a:fld>
            <a:endParaRPr lang="en-US" dirty="0" smtClean="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551DF609-2906-4451-8FAE-8894D3DBE5B1}" type="slidenum">
              <a:rPr lang="en-US" sz="1400"/>
              <a:pPr algn="r" eaLnBrk="1" hangingPunct="1"/>
              <a:t>6</a:t>
            </a:fld>
            <a:endParaRPr lang="en-US" sz="1400" dirty="0"/>
          </a:p>
        </p:txBody>
      </p:sp>
      <p:sp>
        <p:nvSpPr>
          <p:cNvPr id="9219" name="Rectangle 6"/>
          <p:cNvSpPr>
            <a:spLocks noGrp="1" noChangeArrowheads="1"/>
          </p:cNvSpPr>
          <p:nvPr>
            <p:ph type="title"/>
          </p:nvPr>
        </p:nvSpPr>
        <p:spPr>
          <a:xfrm>
            <a:off x="457200" y="304800"/>
            <a:ext cx="8229600" cy="1143000"/>
          </a:xfrm>
        </p:spPr>
        <p:txBody>
          <a:bodyPr/>
          <a:lstStyle/>
          <a:p>
            <a:r>
              <a:rPr lang="en-US" altLang="zh-CN" dirty="0" smtClean="0"/>
              <a:t>8.1.2  </a:t>
            </a:r>
            <a:r>
              <a:rPr lang="zh-CN" altLang="en-US" dirty="0" smtClean="0"/>
              <a:t>计算机安全和风险管理（续）</a:t>
            </a:r>
            <a:endParaRPr lang="en-US" dirty="0" smtClean="0"/>
          </a:p>
        </p:txBody>
      </p:sp>
      <p:sp>
        <p:nvSpPr>
          <p:cNvPr id="9220" name="Rectangle 7"/>
          <p:cNvSpPr>
            <a:spLocks noGrp="1" noChangeArrowheads="1"/>
          </p:cNvSpPr>
          <p:nvPr>
            <p:ph type="body" idx="1"/>
          </p:nvPr>
        </p:nvSpPr>
        <p:spPr/>
        <p:txBody>
          <a:bodyPr/>
          <a:lstStyle/>
          <a:p>
            <a:r>
              <a:rPr lang="zh-CN" altLang="en-US" b="1" dirty="0" smtClean="0"/>
              <a:t>威胁</a:t>
            </a:r>
            <a:endParaRPr lang="en-US" b="1" dirty="0" smtClean="0"/>
          </a:p>
          <a:p>
            <a:pPr lvl="1"/>
            <a:r>
              <a:rPr lang="zh-CN" altLang="en-US" dirty="0" smtClean="0"/>
              <a:t>对计算机资产带来危险的任何行动或对象</a:t>
            </a:r>
            <a:endParaRPr lang="en-US" dirty="0" smtClean="0"/>
          </a:p>
          <a:p>
            <a:r>
              <a:rPr lang="zh-CN" altLang="en-US" b="1" dirty="0" smtClean="0"/>
              <a:t>安全措施</a:t>
            </a:r>
            <a:endParaRPr lang="en-US" b="1" dirty="0" smtClean="0"/>
          </a:p>
          <a:p>
            <a:pPr lvl="1"/>
            <a:r>
              <a:rPr lang="zh-CN" altLang="en-US" dirty="0" smtClean="0"/>
              <a:t>程序（物理的或逻辑的）</a:t>
            </a:r>
            <a:endParaRPr lang="en-US" dirty="0" smtClean="0"/>
          </a:p>
          <a:p>
            <a:pPr lvl="2"/>
            <a:r>
              <a:rPr lang="zh-CN" altLang="en-US" dirty="0" smtClean="0"/>
              <a:t>识别、减少、消除威胁</a:t>
            </a:r>
            <a:endParaRPr lang="en-US" dirty="0" smtClean="0"/>
          </a:p>
          <a:p>
            <a:pPr lvl="1"/>
            <a:r>
              <a:rPr lang="zh-CN" altLang="en-US" dirty="0" smtClean="0"/>
              <a:t>安全措施的范围和费用</a:t>
            </a:r>
            <a:endParaRPr lang="en-US" dirty="0" smtClean="0"/>
          </a:p>
          <a:p>
            <a:pPr lvl="2"/>
            <a:r>
              <a:rPr lang="zh-CN" altLang="en-US" dirty="0" smtClean="0"/>
              <a:t>根据资产的重要性不同而有所不同</a:t>
            </a:r>
            <a:endParaRPr lang="en-US" dirty="0" smtClean="0"/>
          </a:p>
          <a:p>
            <a:endParaRPr lang="en-US" dirty="0" smtClean="0"/>
          </a:p>
        </p:txBody>
      </p:sp>
      <p:sp>
        <p:nvSpPr>
          <p:cNvPr id="9222" name="Slide Number Placeholder 2"/>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B10D03D-4B47-4802-A749-7C3C7D356B39}" type="slidenum">
              <a:rPr lang="en-US" smtClean="0"/>
              <a:pPr/>
              <a:t>6</a:t>
            </a:fld>
            <a:endParaRPr lang="en-US" dirty="0" smtClean="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8D4929C-B37B-4B04-B917-84752A73853C}" type="slidenum">
              <a:rPr lang="en-US" smtClean="0"/>
              <a:pPr/>
              <a:t>60</a:t>
            </a:fld>
            <a:endParaRPr lang="en-US" dirty="0" smtClean="0"/>
          </a:p>
        </p:txBody>
      </p:sp>
      <p:sp>
        <p:nvSpPr>
          <p:cNvPr id="63492"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63493" name="Rectangle 8"/>
          <p:cNvSpPr>
            <a:spLocks noGrp="1" noChangeArrowheads="1"/>
          </p:cNvSpPr>
          <p:nvPr>
            <p:ph type="body" idx="4294967295"/>
          </p:nvPr>
        </p:nvSpPr>
        <p:spPr/>
        <p:txBody>
          <a:bodyPr/>
          <a:lstStyle/>
          <a:p>
            <a:r>
              <a:rPr lang="zh-CN" altLang="en-US" dirty="0" smtClean="0"/>
              <a:t>加密算法（续）</a:t>
            </a:r>
            <a:endParaRPr lang="en-US" dirty="0" smtClean="0"/>
          </a:p>
          <a:p>
            <a:pPr lvl="1"/>
            <a:r>
              <a:rPr lang="zh-CN" altLang="zh-CN" dirty="0"/>
              <a:t>在美国由国家安全局控制加密算法的</a:t>
            </a:r>
            <a:r>
              <a:rPr lang="zh-CN" altLang="zh-CN" dirty="0" smtClean="0"/>
              <a:t>发布</a:t>
            </a:r>
            <a:endParaRPr lang="en-US" dirty="0" smtClean="0"/>
          </a:p>
          <a:p>
            <a:pPr lvl="1"/>
            <a:r>
              <a:rPr lang="zh-CN" altLang="zh-CN" dirty="0"/>
              <a:t>美国政府甚至禁止公布其</a:t>
            </a:r>
            <a:r>
              <a:rPr lang="zh-CN" altLang="zh-CN" dirty="0" smtClean="0"/>
              <a:t>细节</a:t>
            </a:r>
            <a:endParaRPr lang="en-US" dirty="0" smtClean="0"/>
          </a:p>
          <a:p>
            <a:pPr lvl="2"/>
            <a:r>
              <a:rPr lang="zh-CN" altLang="zh-CN" dirty="0"/>
              <a:t>也禁止公司出口这些</a:t>
            </a:r>
            <a:r>
              <a:rPr lang="zh-CN" altLang="zh-CN" dirty="0" smtClean="0"/>
              <a:t>算法</a:t>
            </a:r>
            <a:endParaRPr lang="en-US" dirty="0" smtClean="0"/>
          </a:p>
          <a:p>
            <a:pPr lvl="1"/>
            <a:r>
              <a:rPr lang="zh-CN" altLang="zh-CN" dirty="0"/>
              <a:t>加密算法</a:t>
            </a:r>
            <a:r>
              <a:rPr lang="zh-CN" altLang="zh-CN" dirty="0" smtClean="0"/>
              <a:t>的属性</a:t>
            </a:r>
            <a:endParaRPr lang="en-US" dirty="0" smtClean="0"/>
          </a:p>
          <a:p>
            <a:pPr lvl="2"/>
            <a:r>
              <a:rPr lang="zh-CN" altLang="en-US" dirty="0"/>
              <a:t>可以</a:t>
            </a:r>
            <a:r>
              <a:rPr lang="zh-CN" altLang="zh-CN" dirty="0" smtClean="0"/>
              <a:t>知道</a:t>
            </a:r>
            <a:r>
              <a:rPr lang="zh-CN" altLang="zh-CN" dirty="0"/>
              <a:t>加密程序的</a:t>
            </a:r>
            <a:r>
              <a:rPr lang="zh-CN" altLang="zh-CN" dirty="0" smtClean="0"/>
              <a:t>细节</a:t>
            </a:r>
            <a:endParaRPr lang="en-US" dirty="0" smtClean="0"/>
          </a:p>
          <a:p>
            <a:pPr lvl="2"/>
            <a:r>
              <a:rPr lang="zh-CN" altLang="zh-CN" dirty="0"/>
              <a:t>没有消息加密所用的密钥也无法解开加密的</a:t>
            </a:r>
            <a:r>
              <a:rPr lang="zh-CN" altLang="zh-CN" dirty="0" smtClean="0"/>
              <a:t>消息</a:t>
            </a:r>
            <a:endParaRPr lang="en-US" dirty="0" smtClean="0"/>
          </a:p>
          <a:p>
            <a:pPr lvl="1"/>
            <a:r>
              <a:rPr lang="zh-CN" altLang="zh-CN" dirty="0"/>
              <a:t>按</a:t>
            </a:r>
            <a:r>
              <a:rPr lang="zh-CN" altLang="zh-CN" dirty="0" smtClean="0"/>
              <a:t>密钥类型</a:t>
            </a:r>
            <a:r>
              <a:rPr lang="zh-CN" altLang="zh-CN" dirty="0"/>
              <a:t>可把加密分为</a:t>
            </a:r>
            <a:r>
              <a:rPr lang="en-US" altLang="zh-CN" dirty="0"/>
              <a:t>3</a:t>
            </a:r>
            <a:r>
              <a:rPr lang="zh-CN" altLang="zh-CN" dirty="0" smtClean="0"/>
              <a:t>类</a:t>
            </a:r>
            <a:endParaRPr lang="en-US" dirty="0" smtClean="0"/>
          </a:p>
          <a:p>
            <a:pPr lvl="2"/>
            <a:r>
              <a:rPr lang="zh-CN" altLang="zh-CN" dirty="0"/>
              <a:t>散列编码</a:t>
            </a:r>
            <a:r>
              <a:rPr lang="en-US" dirty="0" smtClean="0"/>
              <a:t>,</a:t>
            </a:r>
            <a:r>
              <a:rPr lang="zh-CN" altLang="zh-CN" dirty="0"/>
              <a:t>非对称</a:t>
            </a:r>
            <a:r>
              <a:rPr lang="zh-CN" altLang="zh-CN" dirty="0" smtClean="0"/>
              <a:t>加密</a:t>
            </a:r>
            <a:r>
              <a:rPr lang="en-US" altLang="zh-CN" dirty="0" smtClean="0"/>
              <a:t>,</a:t>
            </a:r>
            <a:r>
              <a:rPr lang="zh-CN" altLang="zh-CN" dirty="0" smtClean="0"/>
              <a:t>对称加密</a:t>
            </a:r>
            <a:endParaRPr lang="en-US" dirty="0" smtClean="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25D0164-587C-4698-B8CC-DFDC99F16C1D}" type="slidenum">
              <a:rPr lang="en-US" smtClean="0"/>
              <a:pPr/>
              <a:t>61</a:t>
            </a:fld>
            <a:endParaRPr lang="en-US" dirty="0" smtClean="0"/>
          </a:p>
        </p:txBody>
      </p:sp>
      <p:sp>
        <p:nvSpPr>
          <p:cNvPr id="64516"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64517" name="Rectangle 8"/>
          <p:cNvSpPr>
            <a:spLocks noGrp="1" noChangeArrowheads="1"/>
          </p:cNvSpPr>
          <p:nvPr>
            <p:ph type="body" idx="4294967295"/>
          </p:nvPr>
        </p:nvSpPr>
        <p:spPr/>
        <p:txBody>
          <a:bodyPr/>
          <a:lstStyle/>
          <a:p>
            <a:pPr>
              <a:lnSpc>
                <a:spcPct val="90000"/>
              </a:lnSpc>
            </a:pPr>
            <a:r>
              <a:rPr lang="zh-CN" altLang="zh-CN" b="1" dirty="0"/>
              <a:t>散列编码</a:t>
            </a:r>
            <a:endParaRPr lang="zh-CN" altLang="zh-CN" dirty="0"/>
          </a:p>
          <a:p>
            <a:pPr lvl="1">
              <a:lnSpc>
                <a:spcPct val="90000"/>
              </a:lnSpc>
            </a:pPr>
            <a:r>
              <a:rPr lang="zh-CN" altLang="zh-CN" dirty="0"/>
              <a:t>用散列</a:t>
            </a:r>
            <a:r>
              <a:rPr lang="zh-CN" altLang="zh-CN" dirty="0" smtClean="0"/>
              <a:t>算法求</a:t>
            </a:r>
            <a:r>
              <a:rPr lang="zh-CN" altLang="zh-CN" dirty="0"/>
              <a:t>出某个消息的散列值</a:t>
            </a:r>
            <a:r>
              <a:rPr lang="en-US" altLang="zh-CN" dirty="0"/>
              <a:t>(hash value)</a:t>
            </a:r>
            <a:r>
              <a:rPr lang="zh-CN" altLang="zh-CN" dirty="0"/>
              <a:t>的</a:t>
            </a:r>
            <a:r>
              <a:rPr lang="zh-CN" altLang="zh-CN" dirty="0" smtClean="0"/>
              <a:t>过程</a:t>
            </a:r>
            <a:endParaRPr lang="en-US" dirty="0" smtClean="0"/>
          </a:p>
          <a:p>
            <a:pPr lvl="1">
              <a:lnSpc>
                <a:spcPct val="90000"/>
              </a:lnSpc>
            </a:pPr>
            <a:r>
              <a:rPr lang="zh-CN" altLang="en-US" dirty="0" smtClean="0"/>
              <a:t>从任意长的消息中计算出数值（散列值）</a:t>
            </a:r>
            <a:endParaRPr lang="en-US" dirty="0" smtClean="0"/>
          </a:p>
          <a:p>
            <a:pPr lvl="1">
              <a:lnSpc>
                <a:spcPct val="90000"/>
              </a:lnSpc>
            </a:pPr>
            <a:r>
              <a:rPr lang="zh-CN" altLang="en-US" dirty="0" smtClean="0"/>
              <a:t>独一无二的消息指纹</a:t>
            </a:r>
            <a:endParaRPr lang="en-US" dirty="0" smtClean="0"/>
          </a:p>
          <a:p>
            <a:pPr lvl="1">
              <a:lnSpc>
                <a:spcPct val="90000"/>
              </a:lnSpc>
            </a:pPr>
            <a:r>
              <a:rPr lang="zh-CN" altLang="en-US" dirty="0" smtClean="0"/>
              <a:t>如果</a:t>
            </a:r>
            <a:r>
              <a:rPr lang="zh-CN" altLang="zh-CN" dirty="0" smtClean="0"/>
              <a:t>散</a:t>
            </a:r>
            <a:r>
              <a:rPr lang="zh-CN" altLang="zh-CN" dirty="0"/>
              <a:t>列算法设计得好</a:t>
            </a:r>
            <a:endParaRPr lang="en-US" dirty="0" smtClean="0"/>
          </a:p>
          <a:p>
            <a:pPr lvl="2">
              <a:lnSpc>
                <a:spcPct val="90000"/>
              </a:lnSpc>
            </a:pPr>
            <a:r>
              <a:rPr lang="zh-CN" altLang="zh-CN" dirty="0"/>
              <a:t>由两个不同消息计算得出同一散列值——引起冲突（</a:t>
            </a:r>
            <a:r>
              <a:rPr lang="en-US" altLang="zh-CN" dirty="0"/>
              <a:t>collision</a:t>
            </a:r>
            <a:r>
              <a:rPr lang="zh-CN" altLang="zh-CN" dirty="0"/>
              <a:t>）——的概率是很小</a:t>
            </a:r>
            <a:r>
              <a:rPr lang="zh-CN" altLang="zh-CN" dirty="0" smtClean="0"/>
              <a:t>的</a:t>
            </a:r>
            <a:endParaRPr lang="en-US" dirty="0" smtClean="0"/>
          </a:p>
          <a:p>
            <a:pPr lvl="1">
              <a:lnSpc>
                <a:spcPct val="90000"/>
              </a:lnSpc>
            </a:pPr>
            <a:r>
              <a:rPr lang="zh-CN" altLang="zh-CN" dirty="0"/>
              <a:t>判别信息是否在传输时被</a:t>
            </a:r>
            <a:r>
              <a:rPr lang="zh-CN" altLang="zh-CN" dirty="0" smtClean="0"/>
              <a:t>改变</a:t>
            </a:r>
            <a:endParaRPr lang="en-US" dirty="0" smtClean="0"/>
          </a:p>
          <a:p>
            <a:pPr lvl="2">
              <a:lnSpc>
                <a:spcPct val="90000"/>
              </a:lnSpc>
            </a:pPr>
            <a:r>
              <a:rPr lang="zh-CN" altLang="zh-CN" dirty="0"/>
              <a:t>原散列值就会与由接收者所收消息计算出的散列值不</a:t>
            </a:r>
            <a:r>
              <a:rPr lang="zh-CN" altLang="zh-CN" dirty="0" smtClean="0"/>
              <a:t>匹配</a:t>
            </a:r>
            <a:endParaRPr lang="en-US" dirty="0" smtClean="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9B68160-5948-4877-BF30-158385D0A0D5}" type="slidenum">
              <a:rPr lang="en-US" smtClean="0"/>
              <a:pPr/>
              <a:t>62</a:t>
            </a:fld>
            <a:endParaRPr lang="en-US" dirty="0" smtClean="0"/>
          </a:p>
        </p:txBody>
      </p:sp>
      <p:sp>
        <p:nvSpPr>
          <p:cNvPr id="65540"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65541" name="Rectangle 8"/>
          <p:cNvSpPr>
            <a:spLocks noGrp="1" noChangeArrowheads="1"/>
          </p:cNvSpPr>
          <p:nvPr>
            <p:ph type="body" idx="4294967295"/>
          </p:nvPr>
        </p:nvSpPr>
        <p:spPr/>
        <p:txBody>
          <a:bodyPr/>
          <a:lstStyle/>
          <a:p>
            <a:r>
              <a:rPr lang="zh-CN" altLang="zh-CN" b="1" dirty="0"/>
              <a:t>非对称</a:t>
            </a:r>
            <a:r>
              <a:rPr lang="zh-CN" altLang="zh-CN" b="1" dirty="0" smtClean="0"/>
              <a:t>加密</a:t>
            </a:r>
            <a:r>
              <a:rPr lang="zh-CN" altLang="en-US" dirty="0" smtClean="0"/>
              <a:t>（公开密钥加密）</a:t>
            </a:r>
            <a:endParaRPr lang="en-US" dirty="0" smtClean="0"/>
          </a:p>
          <a:p>
            <a:pPr lvl="1"/>
            <a:r>
              <a:rPr lang="zh-CN" altLang="zh-CN" dirty="0"/>
              <a:t>用两个数学相关的密钥对信息进行编码</a:t>
            </a:r>
            <a:endParaRPr lang="en-US" dirty="0" smtClean="0"/>
          </a:p>
          <a:p>
            <a:pPr lvl="1"/>
            <a:r>
              <a:rPr lang="zh-CN" altLang="zh-CN" dirty="0" smtClean="0"/>
              <a:t>公开密钥</a:t>
            </a:r>
            <a:r>
              <a:rPr lang="en-US" dirty="0" smtClean="0"/>
              <a:t>: </a:t>
            </a:r>
            <a:r>
              <a:rPr lang="zh-CN" altLang="en-US" dirty="0" smtClean="0"/>
              <a:t>一种可以随意公开发布的密钥</a:t>
            </a:r>
            <a:r>
              <a:rPr lang="en-US" dirty="0" smtClean="0"/>
              <a:t> </a:t>
            </a:r>
          </a:p>
          <a:p>
            <a:pPr lvl="2"/>
            <a:r>
              <a:rPr lang="zh-CN" altLang="zh-CN" dirty="0"/>
              <a:t>用于以某种加密算法对信息进行</a:t>
            </a:r>
            <a:r>
              <a:rPr lang="zh-CN" altLang="zh-CN" dirty="0" smtClean="0"/>
              <a:t>加密</a:t>
            </a:r>
            <a:endParaRPr lang="en-US" dirty="0" smtClean="0"/>
          </a:p>
          <a:p>
            <a:pPr lvl="1"/>
            <a:r>
              <a:rPr lang="zh-CN" altLang="zh-CN" dirty="0"/>
              <a:t>私有</a:t>
            </a:r>
            <a:r>
              <a:rPr lang="zh-CN" altLang="zh-CN" dirty="0" smtClean="0"/>
              <a:t>密钥</a:t>
            </a:r>
            <a:r>
              <a:rPr lang="en-US" dirty="0" smtClean="0"/>
              <a:t>:</a:t>
            </a:r>
            <a:r>
              <a:rPr lang="zh-CN" altLang="zh-CN" dirty="0"/>
              <a:t>属于密钥持有</a:t>
            </a:r>
            <a:r>
              <a:rPr lang="zh-CN" altLang="zh-CN" dirty="0" smtClean="0"/>
              <a:t>者</a:t>
            </a:r>
            <a:r>
              <a:rPr lang="zh-CN" altLang="en-US" dirty="0" smtClean="0"/>
              <a:t>的第二个密钥</a:t>
            </a:r>
            <a:endParaRPr lang="en-US" dirty="0" smtClean="0"/>
          </a:p>
          <a:p>
            <a:pPr lvl="2"/>
            <a:r>
              <a:rPr lang="zh-CN" altLang="en-US" dirty="0" smtClean="0"/>
              <a:t>秘密保存</a:t>
            </a:r>
            <a:endParaRPr lang="en-US" dirty="0" smtClean="0"/>
          </a:p>
          <a:p>
            <a:pPr lvl="2"/>
            <a:r>
              <a:rPr lang="zh-CN" altLang="zh-CN" dirty="0"/>
              <a:t>用私有密钥对收到的所有信息进行</a:t>
            </a:r>
            <a:r>
              <a:rPr lang="zh-CN" altLang="zh-CN" dirty="0" smtClean="0"/>
              <a:t>解密</a:t>
            </a:r>
            <a:endParaRPr lang="en-US" dirty="0" smtClean="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C327901-EE89-4B9F-B9FA-0DAF90CB340A}" type="slidenum">
              <a:rPr lang="en-US" smtClean="0"/>
              <a:pPr/>
              <a:t>63</a:t>
            </a:fld>
            <a:endParaRPr lang="en-US" dirty="0" smtClean="0"/>
          </a:p>
        </p:txBody>
      </p:sp>
      <p:sp>
        <p:nvSpPr>
          <p:cNvPr id="66564"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66565" name="Rectangle 8"/>
          <p:cNvSpPr>
            <a:spLocks noGrp="1" noChangeArrowheads="1"/>
          </p:cNvSpPr>
          <p:nvPr>
            <p:ph type="body" idx="4294967295"/>
          </p:nvPr>
        </p:nvSpPr>
        <p:spPr/>
        <p:txBody>
          <a:bodyPr/>
          <a:lstStyle/>
          <a:p>
            <a:pPr lvl="1"/>
            <a:r>
              <a:rPr lang="en-US" b="1" dirty="0" smtClean="0"/>
              <a:t>Pretty Good Privacy</a:t>
            </a:r>
            <a:r>
              <a:rPr lang="en-US" dirty="0" smtClean="0"/>
              <a:t> (</a:t>
            </a:r>
            <a:r>
              <a:rPr lang="en-US" b="1" dirty="0" smtClean="0"/>
              <a:t>PGP</a:t>
            </a:r>
            <a:r>
              <a:rPr lang="en-US" dirty="0" smtClean="0"/>
              <a:t>)</a:t>
            </a:r>
          </a:p>
          <a:p>
            <a:pPr lvl="1"/>
            <a:r>
              <a:rPr lang="zh-CN" altLang="zh-CN" dirty="0"/>
              <a:t>可用多种加密算法</a:t>
            </a:r>
            <a:r>
              <a:rPr lang="zh-CN" altLang="zh-CN" dirty="0" smtClean="0"/>
              <a:t>实现加密</a:t>
            </a:r>
            <a:r>
              <a:rPr lang="zh-CN" altLang="en-US" dirty="0" smtClean="0"/>
              <a:t>的软件工具</a:t>
            </a:r>
            <a:endParaRPr lang="en-US" dirty="0" smtClean="0"/>
          </a:p>
          <a:p>
            <a:pPr lvl="2"/>
            <a:r>
              <a:rPr lang="zh-CN" altLang="zh-CN" dirty="0"/>
              <a:t>实现公钥</a:t>
            </a:r>
            <a:r>
              <a:rPr lang="zh-CN" altLang="zh-CN" dirty="0" smtClean="0"/>
              <a:t>加密</a:t>
            </a:r>
            <a:endParaRPr lang="en-US" dirty="0" smtClean="0"/>
          </a:p>
          <a:p>
            <a:pPr lvl="1"/>
            <a:r>
              <a:rPr lang="zh-CN" altLang="zh-CN" dirty="0" smtClean="0"/>
              <a:t>个人</a:t>
            </a:r>
            <a:r>
              <a:rPr lang="zh-CN" altLang="en-US" dirty="0" smtClean="0"/>
              <a:t>可下载</a:t>
            </a:r>
            <a:r>
              <a:rPr lang="zh-CN" altLang="zh-CN" dirty="0" smtClean="0"/>
              <a:t>免费</a:t>
            </a:r>
            <a:r>
              <a:rPr lang="zh-CN" altLang="en-US" dirty="0" smtClean="0"/>
              <a:t>版本</a:t>
            </a:r>
            <a:r>
              <a:rPr lang="en-US" dirty="0" smtClean="0"/>
              <a:t> </a:t>
            </a:r>
          </a:p>
          <a:p>
            <a:pPr lvl="2"/>
            <a:r>
              <a:rPr lang="en-US" dirty="0" smtClean="0"/>
              <a:t>PGP </a:t>
            </a:r>
            <a:r>
              <a:rPr lang="zh-CN" altLang="en-US" dirty="0" smtClean="0"/>
              <a:t>公司网站</a:t>
            </a:r>
            <a:r>
              <a:rPr lang="en-US" dirty="0" smtClean="0"/>
              <a:t>, PGP</a:t>
            </a:r>
            <a:r>
              <a:rPr lang="zh-CN" altLang="en-US" dirty="0" smtClean="0"/>
              <a:t>国际站点</a:t>
            </a:r>
            <a:endParaRPr lang="en-US" dirty="0" smtClean="0"/>
          </a:p>
          <a:p>
            <a:pPr lvl="2"/>
            <a:r>
              <a:rPr lang="zh-CN" altLang="en-US" dirty="0" smtClean="0"/>
              <a:t>加密电子邮件信息</a:t>
            </a:r>
            <a:endParaRPr lang="en-US" dirty="0" smtClean="0"/>
          </a:p>
          <a:p>
            <a:pPr lvl="1"/>
            <a:r>
              <a:rPr lang="zh-CN" altLang="en-US" dirty="0" smtClean="0"/>
              <a:t>出售商业网站许可</a:t>
            </a:r>
            <a:endParaRPr lang="en-US" dirty="0" smtClean="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DB8E629-BD5E-44FB-AFBD-141F1BBC35A0}" type="slidenum">
              <a:rPr lang="en-US" smtClean="0"/>
              <a:pPr/>
              <a:t>64</a:t>
            </a:fld>
            <a:endParaRPr lang="en-US" dirty="0" smtClean="0"/>
          </a:p>
        </p:txBody>
      </p:sp>
      <p:sp>
        <p:nvSpPr>
          <p:cNvPr id="67588"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67589" name="Rectangle 8"/>
          <p:cNvSpPr>
            <a:spLocks noGrp="1" noChangeArrowheads="1"/>
          </p:cNvSpPr>
          <p:nvPr>
            <p:ph type="body" idx="4294967295"/>
          </p:nvPr>
        </p:nvSpPr>
        <p:spPr/>
        <p:txBody>
          <a:bodyPr/>
          <a:lstStyle/>
          <a:p>
            <a:r>
              <a:rPr lang="zh-CN" altLang="zh-CN" dirty="0"/>
              <a:t>对称加密</a:t>
            </a:r>
            <a:r>
              <a:rPr lang="en-US" altLang="zh-CN" dirty="0" smtClean="0"/>
              <a:t>(</a:t>
            </a:r>
            <a:r>
              <a:rPr lang="zh-CN" altLang="zh-CN" dirty="0"/>
              <a:t>私有密钥加密</a:t>
            </a:r>
            <a:r>
              <a:rPr lang="en-US" altLang="zh-CN" dirty="0" smtClean="0"/>
              <a:t>)</a:t>
            </a:r>
            <a:endParaRPr lang="en-US" dirty="0" smtClean="0"/>
          </a:p>
          <a:p>
            <a:pPr lvl="1"/>
            <a:r>
              <a:rPr lang="zh-CN" altLang="en-US" dirty="0" smtClean="0"/>
              <a:t>使用几种可用的算法加密信息</a:t>
            </a:r>
            <a:endParaRPr lang="en-US" dirty="0" smtClean="0"/>
          </a:p>
          <a:p>
            <a:pPr lvl="2"/>
            <a:r>
              <a:rPr lang="zh-CN" altLang="en-US" dirty="0" smtClean="0"/>
              <a:t>编码和解码使用单一的数字密钥</a:t>
            </a:r>
            <a:endParaRPr lang="en-US" dirty="0" smtClean="0"/>
          </a:p>
          <a:p>
            <a:pPr lvl="1"/>
            <a:r>
              <a:rPr lang="zh-CN" altLang="en-US" dirty="0" smtClean="0"/>
              <a:t>信息接收者必须知道密钥</a:t>
            </a:r>
            <a:endParaRPr lang="en-US" dirty="0" smtClean="0"/>
          </a:p>
          <a:p>
            <a:pPr lvl="1"/>
            <a:r>
              <a:rPr lang="zh-CN" altLang="en-US" dirty="0" smtClean="0"/>
              <a:t>编码和解码快速而且高效</a:t>
            </a:r>
            <a:endParaRPr lang="en-US" dirty="0" smtClean="0"/>
          </a:p>
          <a:p>
            <a:pPr lvl="1"/>
            <a:r>
              <a:rPr lang="zh-CN" altLang="en-US" dirty="0" smtClean="0"/>
              <a:t>密钥必须妥善保管</a:t>
            </a:r>
            <a:endParaRPr lang="en-US" dirty="0" smtClean="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55CBAF6-D9B5-4B4A-B7CA-08A1631CC588}" type="slidenum">
              <a:rPr lang="en-US" smtClean="0"/>
              <a:pPr/>
              <a:t>65</a:t>
            </a:fld>
            <a:endParaRPr lang="en-US" dirty="0" smtClean="0"/>
          </a:p>
        </p:txBody>
      </p:sp>
      <p:sp>
        <p:nvSpPr>
          <p:cNvPr id="68612"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68613" name="Rectangle 8"/>
          <p:cNvSpPr>
            <a:spLocks noGrp="1" noChangeArrowheads="1"/>
          </p:cNvSpPr>
          <p:nvPr>
            <p:ph type="body" idx="4294967295"/>
          </p:nvPr>
        </p:nvSpPr>
        <p:spPr/>
        <p:txBody>
          <a:bodyPr/>
          <a:lstStyle/>
          <a:p>
            <a:pPr lvl="1"/>
            <a:r>
              <a:rPr lang="zh-CN" altLang="en-US" dirty="0" smtClean="0"/>
              <a:t>问题</a:t>
            </a:r>
            <a:endParaRPr lang="en-US" dirty="0" smtClean="0"/>
          </a:p>
          <a:p>
            <a:pPr lvl="2"/>
            <a:r>
              <a:rPr lang="zh-CN" altLang="zh-CN" dirty="0"/>
              <a:t>将新密钥发给授权双方是很困难</a:t>
            </a:r>
            <a:r>
              <a:rPr lang="zh-CN" altLang="zh-CN" dirty="0" smtClean="0"/>
              <a:t>的</a:t>
            </a:r>
            <a:endParaRPr lang="en-US" altLang="zh-CN" dirty="0" smtClean="0"/>
          </a:p>
          <a:p>
            <a:pPr lvl="2"/>
            <a:r>
              <a:rPr lang="zh-CN" altLang="zh-CN" dirty="0" smtClean="0"/>
              <a:t>私有</a:t>
            </a:r>
            <a:r>
              <a:rPr lang="zh-CN" altLang="zh-CN" dirty="0"/>
              <a:t>密钥的另一个问题是其规模无法适应互联网这类大环境的</a:t>
            </a:r>
            <a:r>
              <a:rPr lang="zh-CN" altLang="zh-CN" dirty="0" smtClean="0"/>
              <a:t>要求</a:t>
            </a:r>
            <a:endParaRPr lang="en-US" dirty="0" smtClean="0"/>
          </a:p>
          <a:p>
            <a:pPr lvl="1"/>
            <a:r>
              <a:rPr lang="en-US" dirty="0" smtClean="0"/>
              <a:t> </a:t>
            </a:r>
            <a:r>
              <a:rPr lang="zh-CN" altLang="en-US" b="1" dirty="0" smtClean="0"/>
              <a:t>数据加密标准</a:t>
            </a:r>
            <a:r>
              <a:rPr lang="en-US" dirty="0" smtClean="0"/>
              <a:t>(</a:t>
            </a:r>
            <a:r>
              <a:rPr lang="en-US" b="1" dirty="0" smtClean="0"/>
              <a:t>DES</a:t>
            </a:r>
            <a:r>
              <a:rPr lang="en-US" dirty="0" smtClean="0"/>
              <a:t>)</a:t>
            </a:r>
          </a:p>
          <a:p>
            <a:pPr lvl="2"/>
            <a:r>
              <a:rPr lang="zh-CN" altLang="zh-CN" dirty="0"/>
              <a:t>美国</a:t>
            </a:r>
            <a:r>
              <a:rPr lang="zh-CN" altLang="zh-CN" dirty="0" smtClean="0"/>
              <a:t>政府</a:t>
            </a:r>
            <a:r>
              <a:rPr lang="zh-CN" altLang="en-US" dirty="0" smtClean="0"/>
              <a:t>采</a:t>
            </a:r>
            <a:r>
              <a:rPr lang="zh-CN" altLang="zh-CN" dirty="0" smtClean="0"/>
              <a:t>用</a:t>
            </a:r>
            <a:r>
              <a:rPr lang="zh-CN" altLang="en-US" dirty="0" smtClean="0"/>
              <a:t>的</a:t>
            </a:r>
            <a:r>
              <a:rPr lang="zh-CN" altLang="zh-CN" dirty="0" smtClean="0"/>
              <a:t>加密</a:t>
            </a:r>
            <a:r>
              <a:rPr lang="zh-CN" altLang="en-US" dirty="0" smtClean="0"/>
              <a:t>算法</a:t>
            </a:r>
            <a:endParaRPr lang="en-US" dirty="0" smtClean="0"/>
          </a:p>
          <a:p>
            <a:pPr lvl="2"/>
            <a:r>
              <a:rPr lang="zh-CN" altLang="zh-CN" dirty="0"/>
              <a:t>是应用最广的私有密钥加密</a:t>
            </a:r>
            <a:r>
              <a:rPr lang="zh-CN" altLang="zh-CN" dirty="0" smtClean="0"/>
              <a:t>系统</a:t>
            </a:r>
            <a:endParaRPr lang="en-US" altLang="zh-CN" dirty="0" smtClean="0"/>
          </a:p>
          <a:p>
            <a:pPr lvl="2"/>
            <a:r>
              <a:rPr lang="zh-CN" altLang="zh-CN" dirty="0"/>
              <a:t>用高速</a:t>
            </a:r>
            <a:r>
              <a:rPr lang="zh-CN" altLang="zh-CN" dirty="0" smtClean="0"/>
              <a:t>计算机</a:t>
            </a:r>
            <a:r>
              <a:rPr lang="zh-CN" altLang="en-US" dirty="0" smtClean="0"/>
              <a:t>可以</a:t>
            </a:r>
            <a:r>
              <a:rPr lang="zh-CN" altLang="zh-CN" dirty="0" smtClean="0"/>
              <a:t>破解</a:t>
            </a:r>
            <a:r>
              <a:rPr lang="zh-CN" altLang="zh-CN" dirty="0"/>
              <a:t>用较短密钥加密的</a:t>
            </a:r>
            <a:r>
              <a:rPr lang="zh-CN" altLang="zh-CN" dirty="0" smtClean="0"/>
              <a:t>信</a:t>
            </a:r>
            <a:endParaRPr lang="en-US" dirty="0" smtClean="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6B876DA-FD65-4AB9-882C-42B8342149EC}" type="slidenum">
              <a:rPr lang="en-US" smtClean="0"/>
              <a:pPr/>
              <a:t>66</a:t>
            </a:fld>
            <a:endParaRPr lang="en-US" dirty="0" smtClean="0"/>
          </a:p>
        </p:txBody>
      </p:sp>
      <p:sp>
        <p:nvSpPr>
          <p:cNvPr id="69636" name="Rectangle 9"/>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69637" name="Rectangle 10"/>
          <p:cNvSpPr>
            <a:spLocks noGrp="1" noChangeArrowheads="1"/>
          </p:cNvSpPr>
          <p:nvPr>
            <p:ph type="body" idx="4294967295"/>
          </p:nvPr>
        </p:nvSpPr>
        <p:spPr/>
        <p:txBody>
          <a:bodyPr/>
          <a:lstStyle/>
          <a:p>
            <a:pPr lvl="1"/>
            <a:r>
              <a:rPr lang="zh-CN" altLang="zh-CN" dirty="0"/>
              <a:t>三重</a:t>
            </a:r>
            <a:r>
              <a:rPr lang="zh-CN" altLang="zh-CN" dirty="0" smtClean="0"/>
              <a:t>数据加密标准</a:t>
            </a:r>
            <a:r>
              <a:rPr lang="en-US" dirty="0" smtClean="0"/>
              <a:t> (</a:t>
            </a:r>
            <a:r>
              <a:rPr lang="en-US" b="1" dirty="0" smtClean="0"/>
              <a:t>Triple DES</a:t>
            </a:r>
            <a:r>
              <a:rPr lang="en-US" dirty="0" smtClean="0"/>
              <a:t>, </a:t>
            </a:r>
            <a:r>
              <a:rPr lang="en-US" b="1" dirty="0" smtClean="0"/>
              <a:t>3DES</a:t>
            </a:r>
            <a:r>
              <a:rPr lang="en-US" dirty="0" smtClean="0"/>
              <a:t>)</a:t>
            </a:r>
          </a:p>
          <a:p>
            <a:pPr lvl="2"/>
            <a:r>
              <a:rPr lang="zh-CN" altLang="zh-CN" dirty="0"/>
              <a:t>数据加密标准的一</a:t>
            </a:r>
            <a:r>
              <a:rPr lang="zh-CN" altLang="zh-CN" dirty="0" smtClean="0"/>
              <a:t>个</a:t>
            </a:r>
            <a:r>
              <a:rPr lang="zh-CN" altLang="en-US" dirty="0"/>
              <a:t>加强</a:t>
            </a:r>
            <a:r>
              <a:rPr lang="zh-CN" altLang="zh-CN" dirty="0" smtClean="0"/>
              <a:t>版本</a:t>
            </a:r>
            <a:r>
              <a:rPr lang="en-US" dirty="0" smtClean="0"/>
              <a:t> </a:t>
            </a:r>
          </a:p>
          <a:p>
            <a:pPr lvl="1"/>
            <a:r>
              <a:rPr lang="zh-CN" altLang="zh-CN" dirty="0"/>
              <a:t>高级加密标准</a:t>
            </a:r>
            <a:r>
              <a:rPr lang="en-US" dirty="0" smtClean="0"/>
              <a:t>(</a:t>
            </a:r>
            <a:r>
              <a:rPr lang="en-US" b="1" dirty="0" smtClean="0"/>
              <a:t>AES</a:t>
            </a:r>
            <a:r>
              <a:rPr lang="en-US" dirty="0" smtClean="0"/>
              <a:t>)</a:t>
            </a:r>
          </a:p>
          <a:p>
            <a:pPr lvl="2"/>
            <a:r>
              <a:rPr lang="zh-CN" altLang="en-US" dirty="0" smtClean="0"/>
              <a:t>替代的加密标准</a:t>
            </a:r>
            <a:endParaRPr lang="en-US" dirty="0" smtClean="0"/>
          </a:p>
          <a:p>
            <a:pPr lvl="2"/>
            <a:r>
              <a:rPr lang="zh-CN" altLang="en-US" dirty="0"/>
              <a:t>如今</a:t>
            </a:r>
            <a:r>
              <a:rPr lang="zh-CN" altLang="en-US" dirty="0" smtClean="0"/>
              <a:t>为</a:t>
            </a:r>
            <a:r>
              <a:rPr lang="zh-CN" altLang="zh-CN" dirty="0" smtClean="0"/>
              <a:t>大部分</a:t>
            </a:r>
            <a:r>
              <a:rPr lang="zh-CN" altLang="zh-CN" dirty="0"/>
              <a:t>美国政府</a:t>
            </a:r>
            <a:r>
              <a:rPr lang="zh-CN" altLang="zh-CN" dirty="0" smtClean="0"/>
              <a:t>部门</a:t>
            </a:r>
            <a:r>
              <a:rPr lang="zh-CN" altLang="en-US" dirty="0" smtClean="0"/>
              <a:t>使用</a:t>
            </a:r>
            <a:endParaRPr lang="en-US" dirty="0" smtClean="0"/>
          </a:p>
          <a:p>
            <a:pPr lvl="1"/>
            <a:r>
              <a:rPr lang="zh-CN" altLang="zh-CN" dirty="0"/>
              <a:t>位数越长越能增加密钥破解的</a:t>
            </a:r>
            <a:r>
              <a:rPr lang="zh-CN" altLang="zh-CN" dirty="0" smtClean="0"/>
              <a:t>难度</a:t>
            </a:r>
            <a:endParaRPr lang="en-US" dirty="0" smtClean="0"/>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97F0149-5D4D-49BC-AF89-E252CE0C1512}" type="slidenum">
              <a:rPr lang="en-US" smtClean="0"/>
              <a:pPr/>
              <a:t>67</a:t>
            </a:fld>
            <a:endParaRPr lang="en-US" dirty="0" smtClean="0"/>
          </a:p>
        </p:txBody>
      </p:sp>
      <p:sp>
        <p:nvSpPr>
          <p:cNvPr id="70660"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70661" name="Rectangle 8"/>
          <p:cNvSpPr>
            <a:spLocks noGrp="1" noChangeArrowheads="1"/>
          </p:cNvSpPr>
          <p:nvPr>
            <p:ph type="body" idx="4294967295"/>
          </p:nvPr>
        </p:nvSpPr>
        <p:spPr/>
        <p:txBody>
          <a:bodyPr/>
          <a:lstStyle/>
          <a:p>
            <a:pPr>
              <a:lnSpc>
                <a:spcPct val="90000"/>
              </a:lnSpc>
            </a:pPr>
            <a:r>
              <a:rPr lang="zh-CN" altLang="zh-CN" b="1" dirty="0"/>
              <a:t>比较对称与非对称加密系统</a:t>
            </a:r>
            <a:endParaRPr lang="zh-CN" altLang="zh-CN" dirty="0"/>
          </a:p>
          <a:p>
            <a:pPr lvl="1">
              <a:lnSpc>
                <a:spcPct val="90000"/>
              </a:lnSpc>
            </a:pPr>
            <a:r>
              <a:rPr lang="zh-CN" altLang="zh-CN" dirty="0"/>
              <a:t>公开密钥（非对称）</a:t>
            </a:r>
            <a:r>
              <a:rPr lang="zh-CN" altLang="zh-CN" dirty="0" smtClean="0"/>
              <a:t>系统</a:t>
            </a:r>
            <a:r>
              <a:rPr lang="zh-CN" altLang="en-US" dirty="0"/>
              <a:t>的</a:t>
            </a:r>
            <a:r>
              <a:rPr lang="zh-CN" altLang="zh-CN" dirty="0" smtClean="0"/>
              <a:t>优点</a:t>
            </a:r>
            <a:endParaRPr lang="en-US" dirty="0" smtClean="0"/>
          </a:p>
          <a:p>
            <a:pPr lvl="2">
              <a:lnSpc>
                <a:spcPct val="90000"/>
              </a:lnSpc>
            </a:pPr>
            <a:r>
              <a:rPr lang="zh-CN" altLang="zh-CN" dirty="0"/>
              <a:t>需的密钥组合数量很</a:t>
            </a:r>
            <a:r>
              <a:rPr lang="zh-CN" altLang="zh-CN" dirty="0" smtClean="0"/>
              <a:t>小</a:t>
            </a:r>
            <a:endParaRPr lang="en-US" dirty="0" smtClean="0"/>
          </a:p>
          <a:p>
            <a:pPr lvl="2">
              <a:lnSpc>
                <a:spcPct val="90000"/>
              </a:lnSpc>
            </a:pPr>
            <a:r>
              <a:rPr lang="zh-CN" altLang="zh-CN" dirty="0"/>
              <a:t>密钥的发布</a:t>
            </a:r>
            <a:r>
              <a:rPr lang="zh-CN" altLang="zh-CN" dirty="0" smtClean="0"/>
              <a:t>不成问题</a:t>
            </a:r>
            <a:endParaRPr lang="en-US" dirty="0" smtClean="0"/>
          </a:p>
          <a:p>
            <a:pPr lvl="2">
              <a:lnSpc>
                <a:spcPct val="90000"/>
              </a:lnSpc>
            </a:pPr>
            <a:r>
              <a:rPr lang="zh-CN" altLang="zh-CN" dirty="0"/>
              <a:t>公开密钥系统可实现</a:t>
            </a:r>
            <a:r>
              <a:rPr lang="zh-CN" altLang="zh-CN" dirty="0" smtClean="0"/>
              <a:t>数字签名</a:t>
            </a:r>
            <a:endParaRPr lang="en-US" dirty="0" smtClean="0"/>
          </a:p>
          <a:p>
            <a:pPr lvl="1">
              <a:lnSpc>
                <a:spcPct val="90000"/>
              </a:lnSpc>
            </a:pPr>
            <a:r>
              <a:rPr lang="zh-CN" altLang="zh-CN" dirty="0"/>
              <a:t>公开密钥加密</a:t>
            </a:r>
            <a:r>
              <a:rPr lang="zh-CN" altLang="zh-CN" dirty="0" smtClean="0"/>
              <a:t>系统</a:t>
            </a:r>
            <a:r>
              <a:rPr lang="zh-CN" altLang="en-US" dirty="0"/>
              <a:t>的</a:t>
            </a:r>
            <a:r>
              <a:rPr lang="zh-CN" altLang="zh-CN" dirty="0" smtClean="0"/>
              <a:t>缺点</a:t>
            </a:r>
            <a:endParaRPr lang="en-US" dirty="0" smtClean="0"/>
          </a:p>
          <a:p>
            <a:pPr lvl="2">
              <a:lnSpc>
                <a:spcPct val="90000"/>
              </a:lnSpc>
            </a:pPr>
            <a:r>
              <a:rPr lang="zh-CN" altLang="zh-CN" dirty="0"/>
              <a:t>比私有密钥加密系统的速度慢得</a:t>
            </a:r>
            <a:r>
              <a:rPr lang="zh-CN" altLang="zh-CN" dirty="0" smtClean="0"/>
              <a:t>多</a:t>
            </a:r>
            <a:endParaRPr lang="en-US" dirty="0" smtClean="0"/>
          </a:p>
          <a:p>
            <a:pPr lvl="1">
              <a:lnSpc>
                <a:spcPct val="90000"/>
              </a:lnSpc>
            </a:pPr>
            <a:r>
              <a:rPr lang="zh-CN" altLang="zh-CN" dirty="0"/>
              <a:t>公开密钥系统</a:t>
            </a:r>
            <a:r>
              <a:rPr lang="en-US" dirty="0" smtClean="0"/>
              <a:t>:</a:t>
            </a:r>
            <a:r>
              <a:rPr lang="zh-CN" altLang="zh-CN" dirty="0" smtClean="0"/>
              <a:t>不是</a:t>
            </a:r>
            <a:r>
              <a:rPr lang="zh-CN" altLang="zh-CN" dirty="0"/>
              <a:t>要取代私有密钥系统，相反，它们相互</a:t>
            </a:r>
            <a:r>
              <a:rPr lang="zh-CN" altLang="zh-CN" dirty="0" smtClean="0"/>
              <a:t>补充</a:t>
            </a:r>
            <a:endParaRPr lang="en-US" dirty="0" smtClean="0"/>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A9306F6-1187-4BBD-8E62-9422814386D8}" type="slidenum">
              <a:rPr lang="en-US" smtClean="0"/>
              <a:pPr/>
              <a:t>68</a:t>
            </a:fld>
            <a:endParaRPr lang="en-US" dirty="0" smtClean="0"/>
          </a:p>
        </p:txBody>
      </p:sp>
      <p:sp>
        <p:nvSpPr>
          <p:cNvPr id="71684" name="Rectangle 6"/>
          <p:cNvSpPr>
            <a:spLocks noChangeArrowheads="1"/>
          </p:cNvSpPr>
          <p:nvPr/>
        </p:nvSpPr>
        <p:spPr bwMode="auto">
          <a:xfrm>
            <a:off x="5676900" y="5181600"/>
            <a:ext cx="34290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b="1" dirty="0" smtClean="0"/>
              <a:t>图</a:t>
            </a:r>
            <a:r>
              <a:rPr lang="en-US" b="1" dirty="0" smtClean="0"/>
              <a:t> </a:t>
            </a:r>
            <a:r>
              <a:rPr lang="en-US" b="1" dirty="0" smtClean="0"/>
              <a:t>8-7  </a:t>
            </a:r>
            <a:r>
              <a:rPr lang="zh-CN" altLang="zh-CN" dirty="0" smtClean="0"/>
              <a:t>三</a:t>
            </a:r>
            <a:r>
              <a:rPr lang="zh-CN" altLang="zh-CN" dirty="0"/>
              <a:t>种加密算法的比较</a:t>
            </a:r>
            <a:r>
              <a:rPr lang="en-US" altLang="zh-CN" dirty="0"/>
              <a:t> (a)</a:t>
            </a:r>
            <a:r>
              <a:rPr lang="zh-CN" altLang="zh-CN" dirty="0"/>
              <a:t>散列编码、</a:t>
            </a:r>
            <a:r>
              <a:rPr lang="en-US" altLang="zh-CN" dirty="0"/>
              <a:t>(b)</a:t>
            </a:r>
            <a:r>
              <a:rPr lang="zh-CN" altLang="zh-CN" dirty="0"/>
              <a:t>私有密钥加密、</a:t>
            </a:r>
            <a:r>
              <a:rPr lang="en-US" altLang="zh-CN" dirty="0"/>
              <a:t>(c)</a:t>
            </a:r>
            <a:r>
              <a:rPr lang="zh-CN" altLang="zh-CN" dirty="0"/>
              <a:t>公开密钥加密</a:t>
            </a:r>
            <a:endParaRPr lang="en-US" dirty="0"/>
          </a:p>
        </p:txBody>
      </p:sp>
      <p:sp>
        <p:nvSpPr>
          <p:cNvPr id="8" name="TextBox 1"/>
          <p:cNvSpPr txBox="1">
            <a:spLocks noChangeArrowheads="1"/>
          </p:cNvSpPr>
          <p:nvPr/>
        </p:nvSpPr>
        <p:spPr bwMode="auto">
          <a:xfrm rot="16200000">
            <a:off x="7682038" y="3395940"/>
            <a:ext cx="191911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t>© </a:t>
            </a:r>
            <a:r>
              <a:rPr lang="zh-CN" altLang="en-US" dirty="0" smtClean="0"/>
              <a:t>圣智学习</a:t>
            </a:r>
            <a:r>
              <a:rPr lang="en-US" dirty="0" smtClean="0"/>
              <a:t> </a:t>
            </a:r>
            <a:r>
              <a:rPr lang="en-US" dirty="0"/>
              <a:t>2013</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869950"/>
            <a:ext cx="5397500" cy="5118100"/>
          </a:xfrm>
          <a:prstGeom prst="rect">
            <a:avLst/>
          </a:prstGeom>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A38DFE38-3F72-4580-B2D2-19FE6B3B0F21}" type="slidenum">
              <a:rPr lang="en-US" smtClean="0"/>
              <a:pPr/>
              <a:t>69</a:t>
            </a:fld>
            <a:endParaRPr lang="en-US" dirty="0" smtClean="0"/>
          </a:p>
        </p:txBody>
      </p:sp>
      <p:sp>
        <p:nvSpPr>
          <p:cNvPr id="72708" name="Rectangle 9"/>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72709" name="Rectangle 10"/>
          <p:cNvSpPr>
            <a:spLocks noGrp="1" noChangeArrowheads="1"/>
          </p:cNvSpPr>
          <p:nvPr>
            <p:ph type="body" idx="4294967295"/>
          </p:nvPr>
        </p:nvSpPr>
        <p:spPr/>
        <p:txBody>
          <a:bodyPr/>
          <a:lstStyle/>
          <a:p>
            <a:pPr lvl="1">
              <a:lnSpc>
                <a:spcPct val="90000"/>
              </a:lnSpc>
            </a:pPr>
            <a:r>
              <a:rPr lang="zh-CN" altLang="zh-CN" dirty="0"/>
              <a:t>有几种加密算法可以用于安全</a:t>
            </a:r>
            <a:r>
              <a:rPr lang="en-US" altLang="zh-CN" dirty="0"/>
              <a:t>Web</a:t>
            </a:r>
            <a:r>
              <a:rPr lang="zh-CN" altLang="zh-CN" dirty="0" smtClean="0"/>
              <a:t>服务器</a:t>
            </a:r>
            <a:endParaRPr lang="en-US" dirty="0" smtClean="0"/>
          </a:p>
          <a:p>
            <a:pPr lvl="2">
              <a:lnSpc>
                <a:spcPct val="90000"/>
              </a:lnSpc>
            </a:pPr>
            <a:r>
              <a:rPr lang="en-US" altLang="zh-CN" dirty="0"/>
              <a:t>Web</a:t>
            </a:r>
            <a:r>
              <a:rPr lang="zh-CN" altLang="zh-CN" dirty="0"/>
              <a:t>服务器必须同不同的浏览器进行</a:t>
            </a:r>
            <a:r>
              <a:rPr lang="zh-CN" altLang="zh-CN" dirty="0" smtClean="0"/>
              <a:t>通信</a:t>
            </a:r>
            <a:endParaRPr lang="en-US" dirty="0" smtClean="0"/>
          </a:p>
          <a:p>
            <a:pPr lvl="1"/>
            <a:r>
              <a:rPr lang="zh-CN" altLang="zh-CN" dirty="0"/>
              <a:t>安全套接</a:t>
            </a:r>
            <a:r>
              <a:rPr lang="zh-CN" altLang="zh-CN" dirty="0" smtClean="0"/>
              <a:t>层</a:t>
            </a:r>
            <a:r>
              <a:rPr lang="en-US" dirty="0" smtClean="0"/>
              <a:t> (</a:t>
            </a:r>
            <a:r>
              <a:rPr lang="en-US" b="1" dirty="0" smtClean="0"/>
              <a:t>SSL</a:t>
            </a:r>
            <a:r>
              <a:rPr lang="en-US" dirty="0" smtClean="0"/>
              <a:t>)</a:t>
            </a:r>
          </a:p>
          <a:p>
            <a:pPr lvl="2"/>
            <a:r>
              <a:rPr lang="zh-CN" altLang="en-US" dirty="0" smtClean="0"/>
              <a:t>目标</a:t>
            </a:r>
            <a:r>
              <a:rPr lang="en-US" dirty="0" smtClean="0"/>
              <a:t>:</a:t>
            </a:r>
            <a:r>
              <a:rPr lang="zh-CN" altLang="zh-CN" dirty="0"/>
              <a:t>两台计算机间的安全</a:t>
            </a:r>
            <a:r>
              <a:rPr lang="zh-CN" altLang="zh-CN" dirty="0" smtClean="0"/>
              <a:t>连接</a:t>
            </a:r>
            <a:endParaRPr lang="en-US" dirty="0" smtClean="0"/>
          </a:p>
          <a:p>
            <a:pPr lvl="1"/>
            <a:r>
              <a:rPr lang="zh-CN" altLang="zh-CN" dirty="0"/>
              <a:t>安全超文本传输协议</a:t>
            </a:r>
            <a:r>
              <a:rPr lang="en-US" dirty="0" smtClean="0"/>
              <a:t>(S-HTTP)</a:t>
            </a:r>
          </a:p>
          <a:p>
            <a:pPr lvl="2"/>
            <a:r>
              <a:rPr lang="zh-CN" altLang="en-US" dirty="0" smtClean="0"/>
              <a:t>目标</a:t>
            </a:r>
            <a:r>
              <a:rPr lang="en-US" dirty="0" smtClean="0"/>
              <a:t>:</a:t>
            </a:r>
            <a:r>
              <a:rPr lang="zh-CN" altLang="zh-CN" dirty="0"/>
              <a:t>安全地传输个人</a:t>
            </a:r>
            <a:r>
              <a:rPr lang="zh-CN" altLang="zh-CN" dirty="0" smtClean="0"/>
              <a:t>信息</a:t>
            </a:r>
            <a:endParaRPr lang="en-US" dirty="0" smtClean="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58439DD3-0A63-447C-B2AB-2946F5EC385C}" type="slidenum">
              <a:rPr lang="en-US" sz="1400"/>
              <a:pPr algn="r" eaLnBrk="1" hangingPunct="1"/>
              <a:t>7</a:t>
            </a:fld>
            <a:endParaRPr lang="en-US" sz="1400" dirty="0"/>
          </a:p>
        </p:txBody>
      </p:sp>
      <p:sp>
        <p:nvSpPr>
          <p:cNvPr id="10243" name="Rectangle 6"/>
          <p:cNvSpPr>
            <a:spLocks noGrp="1" noChangeArrowheads="1"/>
          </p:cNvSpPr>
          <p:nvPr>
            <p:ph type="title"/>
          </p:nvPr>
        </p:nvSpPr>
        <p:spPr/>
        <p:txBody>
          <a:bodyPr/>
          <a:lstStyle/>
          <a:p>
            <a:r>
              <a:rPr lang="en-US" altLang="zh-CN" dirty="0" smtClean="0"/>
              <a:t>8.1.2  </a:t>
            </a:r>
            <a:r>
              <a:rPr lang="zh-CN" altLang="en-US" dirty="0" smtClean="0"/>
              <a:t>计算机安全和风险管理（续）</a:t>
            </a:r>
            <a:endParaRPr lang="en-US" dirty="0" smtClean="0"/>
          </a:p>
        </p:txBody>
      </p:sp>
      <p:sp>
        <p:nvSpPr>
          <p:cNvPr id="10244" name="Rectangle 7"/>
          <p:cNvSpPr>
            <a:spLocks noGrp="1" noChangeArrowheads="1"/>
          </p:cNvSpPr>
          <p:nvPr>
            <p:ph type="body" idx="1"/>
          </p:nvPr>
        </p:nvSpPr>
        <p:spPr/>
        <p:txBody>
          <a:bodyPr/>
          <a:lstStyle/>
          <a:p>
            <a:r>
              <a:rPr lang="zh-CN" altLang="en-US" dirty="0"/>
              <a:t>风险管理</a:t>
            </a:r>
            <a:r>
              <a:rPr lang="zh-CN" altLang="en-US" dirty="0" smtClean="0"/>
              <a:t>模型</a:t>
            </a:r>
            <a:endParaRPr lang="en-US" dirty="0" smtClean="0"/>
          </a:p>
          <a:p>
            <a:pPr lvl="1"/>
            <a:r>
              <a:rPr lang="zh-CN" altLang="en-US" dirty="0" smtClean="0"/>
              <a:t>组织通常会采用的四种行动</a:t>
            </a:r>
            <a:endParaRPr lang="en-US" dirty="0" smtClean="0"/>
          </a:p>
          <a:p>
            <a:pPr lvl="2"/>
            <a:r>
              <a:rPr lang="zh-CN" altLang="en-US" dirty="0" smtClean="0"/>
              <a:t>影响（成本）和物理威胁的概率</a:t>
            </a:r>
            <a:endParaRPr lang="en-US" dirty="0" smtClean="0"/>
          </a:p>
          <a:p>
            <a:pPr lvl="1"/>
            <a:r>
              <a:rPr lang="zh-CN" altLang="en-US" dirty="0" smtClean="0"/>
              <a:t>这种风险模型也可以应用在保护互联网或电子商务资产免受物理或电子的安全威胁</a:t>
            </a:r>
            <a:endParaRPr lang="en-US" dirty="0" smtClean="0"/>
          </a:p>
          <a:p>
            <a:r>
              <a:rPr lang="zh-CN" altLang="en-US" dirty="0"/>
              <a:t>电子安全威胁的</a:t>
            </a:r>
            <a:r>
              <a:rPr lang="zh-CN" altLang="en-US" dirty="0" smtClean="0"/>
              <a:t>例子</a:t>
            </a:r>
            <a:r>
              <a:rPr lang="en-US" dirty="0" smtClean="0"/>
              <a:t>:</a:t>
            </a:r>
          </a:p>
          <a:p>
            <a:pPr lvl="1"/>
            <a:r>
              <a:rPr lang="zh-CN" altLang="en-US" dirty="0" smtClean="0"/>
              <a:t>欺诈、窃听和盗窃</a:t>
            </a:r>
            <a:endParaRPr lang="en-US" dirty="0" smtClean="0"/>
          </a:p>
          <a:p>
            <a:r>
              <a:rPr lang="zh-CN" altLang="en-US" b="1" dirty="0" smtClean="0"/>
              <a:t>窃听者（人或设备）</a:t>
            </a:r>
            <a:endParaRPr lang="en-US" dirty="0" smtClean="0"/>
          </a:p>
          <a:p>
            <a:pPr lvl="1"/>
            <a:r>
              <a:rPr lang="zh-CN" altLang="en-US" dirty="0" smtClean="0"/>
              <a:t>能听到并复制互联网上传输内容</a:t>
            </a:r>
            <a:endParaRPr lang="en-US" dirty="0" smtClean="0"/>
          </a:p>
        </p:txBody>
      </p:sp>
      <p:sp>
        <p:nvSpPr>
          <p:cNvPr id="10246" name="Slide Number Placeholder 2"/>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D503CA5-C220-48C9-864B-3018E94924EF}" type="slidenum">
              <a:rPr lang="en-US" smtClean="0"/>
              <a:pPr/>
              <a:t>7</a:t>
            </a:fld>
            <a:endParaRPr lang="en-US" dirty="0" smtClean="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563515A-27CC-4338-9248-D2A198FED141}" type="slidenum">
              <a:rPr lang="en-US" smtClean="0"/>
              <a:pPr/>
              <a:t>70</a:t>
            </a:fld>
            <a:endParaRPr lang="en-US" dirty="0" smtClean="0"/>
          </a:p>
        </p:txBody>
      </p:sp>
      <p:sp>
        <p:nvSpPr>
          <p:cNvPr id="73732"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73733" name="Rectangle 8"/>
          <p:cNvSpPr>
            <a:spLocks noGrp="1" noChangeArrowheads="1"/>
          </p:cNvSpPr>
          <p:nvPr>
            <p:ph type="body" idx="4294967295"/>
          </p:nvPr>
        </p:nvSpPr>
        <p:spPr/>
        <p:txBody>
          <a:bodyPr/>
          <a:lstStyle/>
          <a:p>
            <a:r>
              <a:rPr lang="zh-CN" altLang="en-US" dirty="0" smtClean="0"/>
              <a:t>安全套接层</a:t>
            </a:r>
            <a:r>
              <a:rPr lang="en-US" dirty="0" smtClean="0"/>
              <a:t> (SSL)</a:t>
            </a:r>
            <a:r>
              <a:rPr lang="zh-CN" altLang="en-US" dirty="0" smtClean="0"/>
              <a:t>协议</a:t>
            </a:r>
            <a:endParaRPr lang="en-US" dirty="0" smtClean="0"/>
          </a:p>
          <a:p>
            <a:pPr lvl="1"/>
            <a:r>
              <a:rPr lang="zh-CN" altLang="zh-CN" dirty="0"/>
              <a:t>提供一个安全的</a:t>
            </a:r>
            <a:r>
              <a:rPr lang="zh-CN" altLang="zh-CN" dirty="0" smtClean="0"/>
              <a:t>“握手”</a:t>
            </a:r>
            <a:endParaRPr lang="en-US" dirty="0" smtClean="0"/>
          </a:p>
          <a:p>
            <a:pPr lvl="1"/>
            <a:r>
              <a:rPr lang="zh-CN" altLang="zh-CN" dirty="0"/>
              <a:t>客户机和</a:t>
            </a:r>
            <a:r>
              <a:rPr lang="zh-CN" altLang="zh-CN" dirty="0" smtClean="0"/>
              <a:t>服务器交换</a:t>
            </a:r>
            <a:r>
              <a:rPr lang="zh-CN" altLang="zh-CN" dirty="0"/>
              <a:t>一个简短</a:t>
            </a:r>
            <a:r>
              <a:rPr lang="zh-CN" altLang="zh-CN" dirty="0" smtClean="0"/>
              <a:t>信息</a:t>
            </a:r>
            <a:endParaRPr lang="en-US" dirty="0" smtClean="0"/>
          </a:p>
          <a:p>
            <a:pPr lvl="1"/>
            <a:r>
              <a:rPr lang="zh-CN" altLang="en-US" dirty="0" smtClean="0"/>
              <a:t>所有通信都被编码</a:t>
            </a:r>
            <a:endParaRPr lang="en-US" dirty="0" smtClean="0"/>
          </a:p>
          <a:p>
            <a:pPr lvl="2"/>
            <a:r>
              <a:rPr lang="zh-CN" altLang="zh-CN" dirty="0"/>
              <a:t>窃听者得到的是无法识别的</a:t>
            </a:r>
            <a:r>
              <a:rPr lang="zh-CN" altLang="zh-CN" dirty="0" smtClean="0"/>
              <a:t>信息</a:t>
            </a:r>
            <a:endParaRPr lang="en-US" dirty="0" smtClean="0"/>
          </a:p>
          <a:p>
            <a:pPr lvl="1"/>
            <a:r>
              <a:rPr lang="zh-CN" altLang="en-US" dirty="0" smtClean="0"/>
              <a:t>很多不同的通讯类型都被加密</a:t>
            </a:r>
            <a:endParaRPr lang="en-US" dirty="0" smtClean="0"/>
          </a:p>
          <a:p>
            <a:pPr lvl="2"/>
            <a:r>
              <a:rPr lang="en-US" dirty="0" smtClean="0"/>
              <a:t>HTTP, FTP, Telnet</a:t>
            </a:r>
          </a:p>
          <a:p>
            <a:pPr lvl="1"/>
            <a:r>
              <a:rPr lang="en-US" dirty="0" smtClean="0"/>
              <a:t>HTTPS: </a:t>
            </a:r>
            <a:r>
              <a:rPr lang="zh-CN" altLang="en-US" dirty="0" smtClean="0"/>
              <a:t>实现</a:t>
            </a:r>
            <a:r>
              <a:rPr lang="en-US" altLang="zh-CN" dirty="0" smtClean="0"/>
              <a:t>SSL</a:t>
            </a:r>
            <a:r>
              <a:rPr lang="zh-CN" altLang="en-US" dirty="0" smtClean="0"/>
              <a:t>的协议</a:t>
            </a:r>
            <a:endParaRPr lang="en-US" dirty="0" smtClean="0"/>
          </a:p>
          <a:p>
            <a:pPr lvl="2"/>
            <a:r>
              <a:rPr lang="zh-CN" altLang="zh-CN" dirty="0"/>
              <a:t>在</a:t>
            </a:r>
            <a:r>
              <a:rPr lang="en-US" altLang="zh-CN" dirty="0"/>
              <a:t>URL</a:t>
            </a:r>
            <a:r>
              <a:rPr lang="zh-CN" altLang="zh-CN" dirty="0"/>
              <a:t>前用</a:t>
            </a:r>
            <a:r>
              <a:rPr lang="en-US" altLang="zh-CN" dirty="0"/>
              <a:t>HTTPS</a:t>
            </a:r>
            <a:r>
              <a:rPr lang="zh-CN" altLang="zh-CN" dirty="0" smtClean="0"/>
              <a:t>协议</a:t>
            </a:r>
            <a:r>
              <a:rPr lang="zh-CN" altLang="en-US" dirty="0" smtClean="0"/>
              <a:t>名</a:t>
            </a:r>
            <a:endParaRPr lang="en-US" dirty="0" smtClean="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74755" name="Rectangle 8"/>
          <p:cNvSpPr>
            <a:spLocks noGrp="1" noChangeArrowheads="1"/>
          </p:cNvSpPr>
          <p:nvPr>
            <p:ph type="body" idx="4294967295"/>
          </p:nvPr>
        </p:nvSpPr>
        <p:spPr/>
        <p:txBody>
          <a:bodyPr/>
          <a:lstStyle/>
          <a:p>
            <a:pPr lvl="1"/>
            <a:r>
              <a:rPr lang="zh-CN" altLang="zh-CN" dirty="0"/>
              <a:t>每个加密交易所生成的私有会话密钥的长度被设定为不同的</a:t>
            </a:r>
            <a:r>
              <a:rPr lang="zh-CN" altLang="zh-CN" dirty="0" smtClean="0"/>
              <a:t>位数</a:t>
            </a:r>
            <a:endParaRPr lang="en-US" dirty="0" smtClean="0"/>
          </a:p>
          <a:p>
            <a:pPr lvl="2"/>
            <a:r>
              <a:rPr lang="zh-CN" altLang="en-US" dirty="0" smtClean="0"/>
              <a:t>比特长度不等</a:t>
            </a:r>
            <a:r>
              <a:rPr lang="en-US" dirty="0" smtClean="0"/>
              <a:t> (40</a:t>
            </a:r>
            <a:r>
              <a:rPr lang="zh-CN" altLang="en-US" dirty="0" smtClean="0"/>
              <a:t>位</a:t>
            </a:r>
            <a:r>
              <a:rPr lang="en-US" dirty="0" smtClean="0"/>
              <a:t>, 56</a:t>
            </a:r>
            <a:r>
              <a:rPr lang="zh-CN" altLang="en-US" dirty="0" smtClean="0"/>
              <a:t>位</a:t>
            </a:r>
            <a:r>
              <a:rPr lang="en-US" dirty="0" smtClean="0"/>
              <a:t>, 128</a:t>
            </a:r>
            <a:r>
              <a:rPr lang="zh-CN" altLang="en-US" dirty="0" smtClean="0"/>
              <a:t>位</a:t>
            </a:r>
            <a:r>
              <a:rPr lang="en-US" dirty="0" smtClean="0"/>
              <a:t>, 168</a:t>
            </a:r>
            <a:r>
              <a:rPr lang="zh-CN" altLang="en-US" dirty="0" smtClean="0"/>
              <a:t>位</a:t>
            </a:r>
            <a:r>
              <a:rPr lang="en-US" dirty="0" smtClean="0"/>
              <a:t>)</a:t>
            </a:r>
          </a:p>
          <a:p>
            <a:pPr lvl="1"/>
            <a:r>
              <a:rPr lang="zh-CN" altLang="zh-CN" dirty="0" smtClean="0"/>
              <a:t>会话密钥</a:t>
            </a:r>
            <a:endParaRPr lang="en-US" b="1" dirty="0" smtClean="0"/>
          </a:p>
          <a:p>
            <a:pPr lvl="2"/>
            <a:r>
              <a:rPr lang="zh-CN" altLang="zh-CN" dirty="0"/>
              <a:t>是</a:t>
            </a:r>
            <a:r>
              <a:rPr lang="zh-CN" altLang="zh-CN" dirty="0" smtClean="0"/>
              <a:t>加密算法所</a:t>
            </a:r>
            <a:r>
              <a:rPr lang="zh-CN" altLang="zh-CN" dirty="0"/>
              <a:t>用的</a:t>
            </a:r>
            <a:r>
              <a:rPr lang="zh-CN" altLang="zh-CN" dirty="0" smtClean="0"/>
              <a:t>密钥</a:t>
            </a:r>
            <a:endParaRPr lang="en-US" dirty="0" smtClean="0"/>
          </a:p>
          <a:p>
            <a:pPr lvl="2"/>
            <a:r>
              <a:rPr lang="zh-CN" altLang="zh-CN" dirty="0" smtClean="0"/>
              <a:t>在</a:t>
            </a:r>
            <a:r>
              <a:rPr lang="zh-CN" altLang="en-US" dirty="0" smtClean="0"/>
              <a:t>一个</a:t>
            </a:r>
            <a:r>
              <a:rPr lang="zh-CN" altLang="zh-CN" dirty="0" smtClean="0"/>
              <a:t>安全</a:t>
            </a:r>
            <a:r>
              <a:rPr lang="zh-CN" altLang="zh-CN" dirty="0"/>
              <a:t>会话过程中将明文转成密文所用的</a:t>
            </a:r>
            <a:r>
              <a:rPr lang="zh-CN" altLang="zh-CN" dirty="0" smtClean="0"/>
              <a:t>密钥</a:t>
            </a:r>
            <a:endParaRPr lang="en-US" dirty="0" smtClean="0"/>
          </a:p>
          <a:p>
            <a:pPr lvl="1"/>
            <a:r>
              <a:rPr lang="zh-CN" altLang="zh-CN" dirty="0" smtClean="0"/>
              <a:t>用</a:t>
            </a:r>
            <a:r>
              <a:rPr lang="zh-CN" altLang="zh-CN" dirty="0"/>
              <a:t>公开密钥（非对称）加密和私有密钥（对称）加密来实现信息的</a:t>
            </a:r>
            <a:r>
              <a:rPr lang="zh-CN" altLang="zh-CN" dirty="0" smtClean="0"/>
              <a:t>保密</a:t>
            </a:r>
            <a:endParaRPr lang="en-US" dirty="0" smtClean="0"/>
          </a:p>
          <a:p>
            <a:pPr lvl="2"/>
            <a:r>
              <a:rPr lang="zh-CN" altLang="zh-CN" dirty="0"/>
              <a:t>几乎所有的安全通讯都使用私有密钥</a:t>
            </a:r>
            <a:r>
              <a:rPr lang="zh-CN" altLang="zh-CN" dirty="0" smtClean="0"/>
              <a:t>加密</a:t>
            </a:r>
            <a:endParaRPr lang="en-US" dirty="0" smtClean="0"/>
          </a:p>
        </p:txBody>
      </p:sp>
      <p:sp>
        <p:nvSpPr>
          <p:cNvPr id="7475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914F014-D70D-43F5-B6AC-8C0D2F2377DD}" type="slidenum">
              <a:rPr lang="en-US" smtClean="0"/>
              <a:pPr/>
              <a:t>71</a:t>
            </a:fld>
            <a:endParaRPr lang="en-US" dirty="0" smtClean="0"/>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C0B9510-E1D3-47BD-AB8A-0AD6A4F7CCD4}" type="slidenum">
              <a:rPr lang="en-US" smtClean="0"/>
              <a:pPr/>
              <a:t>72</a:t>
            </a:fld>
            <a:endParaRPr lang="en-US" dirty="0" smtClean="0"/>
          </a:p>
        </p:txBody>
      </p:sp>
      <p:sp>
        <p:nvSpPr>
          <p:cNvPr id="75780" name="Rectangle 6"/>
          <p:cNvSpPr>
            <a:spLocks noChangeArrowheads="1"/>
          </p:cNvSpPr>
          <p:nvPr/>
        </p:nvSpPr>
        <p:spPr bwMode="auto">
          <a:xfrm>
            <a:off x="306092" y="5510961"/>
            <a:ext cx="22381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a:t>
            </a:r>
            <a:r>
              <a:rPr lang="en-US" b="1" dirty="0" smtClean="0"/>
              <a:t>8-8  </a:t>
            </a:r>
            <a:r>
              <a:rPr lang="zh-CN" altLang="zh-CN" dirty="0" smtClean="0"/>
              <a:t>建立</a:t>
            </a:r>
            <a:r>
              <a:rPr lang="en-US" altLang="zh-CN" dirty="0"/>
              <a:t>SSL</a:t>
            </a:r>
            <a:r>
              <a:rPr lang="zh-CN" altLang="zh-CN" dirty="0" smtClean="0"/>
              <a:t>会话</a:t>
            </a:r>
            <a:endParaRPr lang="en-US" dirty="0"/>
          </a:p>
        </p:txBody>
      </p:sp>
      <p:sp>
        <p:nvSpPr>
          <p:cNvPr id="7" name="TextBox 1"/>
          <p:cNvSpPr txBox="1">
            <a:spLocks noChangeArrowheads="1"/>
          </p:cNvSpPr>
          <p:nvPr/>
        </p:nvSpPr>
        <p:spPr bwMode="auto">
          <a:xfrm rot="16200000">
            <a:off x="7923300" y="3854728"/>
            <a:ext cx="191911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t>© </a:t>
            </a:r>
            <a:r>
              <a:rPr lang="zh-CN" altLang="en-US" dirty="0" smtClean="0"/>
              <a:t>圣智学习</a:t>
            </a:r>
            <a:r>
              <a:rPr lang="en-US" dirty="0" smtClean="0"/>
              <a:t> </a:t>
            </a:r>
            <a:r>
              <a:rPr lang="en-US" dirty="0"/>
              <a:t>2013</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219200"/>
            <a:ext cx="7200900" cy="4025900"/>
          </a:xfrm>
          <a:prstGeom prst="rect">
            <a:avLst/>
          </a:prstGeom>
        </p:spPr>
      </p:pic>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a:p>
        </p:txBody>
      </p:sp>
      <p:sp>
        <p:nvSpPr>
          <p:cNvPr id="3" name="Content Placeholder 2"/>
          <p:cNvSpPr>
            <a:spLocks noGrp="1"/>
          </p:cNvSpPr>
          <p:nvPr>
            <p:ph idx="1"/>
          </p:nvPr>
        </p:nvSpPr>
        <p:spPr/>
        <p:txBody>
          <a:bodyPr/>
          <a:lstStyle/>
          <a:p>
            <a:pPr lvl="1"/>
            <a:r>
              <a:rPr lang="zh-CN" altLang="zh-CN" dirty="0" smtClean="0"/>
              <a:t>会话</a:t>
            </a:r>
            <a:r>
              <a:rPr lang="zh-CN" altLang="en-US" dirty="0" smtClean="0"/>
              <a:t>建立之后</a:t>
            </a:r>
            <a:r>
              <a:rPr lang="zh-CN" altLang="zh-CN" dirty="0" smtClean="0"/>
              <a:t>结束</a:t>
            </a:r>
            <a:r>
              <a:rPr lang="zh-CN" altLang="zh-CN" dirty="0"/>
              <a:t>，会话密钥将被永远抛弃，不再</a:t>
            </a:r>
            <a:r>
              <a:rPr lang="zh-CN" altLang="zh-CN" dirty="0" smtClean="0"/>
              <a:t>使用</a:t>
            </a:r>
            <a:r>
              <a:rPr lang="en-US" dirty="0" smtClean="0"/>
              <a:t>:</a:t>
            </a:r>
          </a:p>
          <a:p>
            <a:pPr lvl="2"/>
            <a:r>
              <a:rPr lang="zh-CN" altLang="en-US" dirty="0" smtClean="0"/>
              <a:t>公开密钥加密不再使用</a:t>
            </a:r>
            <a:endParaRPr lang="en-US" dirty="0" smtClean="0"/>
          </a:p>
          <a:p>
            <a:pPr lvl="2"/>
            <a:r>
              <a:rPr lang="zh-CN" altLang="en-US" dirty="0" smtClean="0"/>
              <a:t>信息传输通过私有密钥加密保护</a:t>
            </a:r>
            <a:endParaRPr lang="en-US" dirty="0" smtClean="0"/>
          </a:p>
          <a:p>
            <a:pPr lvl="2"/>
            <a:r>
              <a:rPr lang="zh-CN" altLang="zh-CN" dirty="0"/>
              <a:t>一旦会话结束，</a:t>
            </a:r>
            <a:r>
              <a:rPr lang="zh-CN" altLang="zh-CN" dirty="0" smtClean="0"/>
              <a:t>会话密钥</a:t>
            </a:r>
            <a:r>
              <a:rPr lang="zh-CN" altLang="en-US" dirty="0" smtClean="0"/>
              <a:t>就</a:t>
            </a:r>
            <a:r>
              <a:rPr lang="zh-CN" altLang="zh-CN" dirty="0" smtClean="0"/>
              <a:t>被抛弃</a:t>
            </a:r>
            <a:endParaRPr lang="en-US" dirty="0" smtClean="0"/>
          </a:p>
          <a:p>
            <a:pPr lvl="1"/>
            <a:r>
              <a:rPr lang="zh-CN" altLang="zh-CN" dirty="0"/>
              <a:t>客户机和安全服务器重新建立连接时</a:t>
            </a:r>
            <a:r>
              <a:rPr lang="en-US" dirty="0" smtClean="0"/>
              <a:t>:</a:t>
            </a:r>
          </a:p>
          <a:p>
            <a:pPr lvl="2"/>
            <a:r>
              <a:rPr lang="zh-CN" altLang="zh-CN" dirty="0"/>
              <a:t>从浏览器和服务器握手</a:t>
            </a:r>
            <a:r>
              <a:rPr lang="zh-CN" altLang="zh-CN" dirty="0" smtClean="0"/>
              <a:t>开始</a:t>
            </a:r>
            <a:endParaRPr lang="en-US" dirty="0" smtClean="0"/>
          </a:p>
        </p:txBody>
      </p:sp>
      <p:sp>
        <p:nvSpPr>
          <p:cNvPr id="5" name="Slide Number Placeholder 4"/>
          <p:cNvSpPr>
            <a:spLocks noGrp="1"/>
          </p:cNvSpPr>
          <p:nvPr>
            <p:ph type="sldNum" sz="quarter" idx="11"/>
          </p:nvPr>
        </p:nvSpPr>
        <p:spPr/>
        <p:txBody>
          <a:bodyPr/>
          <a:lstStyle/>
          <a:p>
            <a:pPr>
              <a:defRPr/>
            </a:pPr>
            <a:fld id="{38E9F39B-74A5-4B84-9086-00E65C516AB1}" type="slidenum">
              <a:rPr lang="en-US" smtClean="0"/>
              <a:pPr>
                <a:defRPr/>
              </a:pPr>
              <a:t>73</a:t>
            </a:fld>
            <a:endParaRPr lang="en-US" dirty="0"/>
          </a:p>
        </p:txBody>
      </p:sp>
    </p:spTree>
    <p:extLst>
      <p:ext uri="{BB962C8B-B14F-4D97-AF65-F5344CB8AC3E}">
        <p14:creationId xmlns:p14="http://schemas.microsoft.com/office/powerpoint/2010/main" val="3128940478"/>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C495C32-21D1-4AF2-B5DF-339CE36D0C94}" type="slidenum">
              <a:rPr lang="en-US" smtClean="0"/>
              <a:pPr/>
              <a:t>74</a:t>
            </a:fld>
            <a:endParaRPr lang="en-US" dirty="0" smtClean="0"/>
          </a:p>
        </p:txBody>
      </p:sp>
      <p:sp>
        <p:nvSpPr>
          <p:cNvPr id="76804"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76805" name="Rectangle 8"/>
          <p:cNvSpPr>
            <a:spLocks noGrp="1" noChangeArrowheads="1"/>
          </p:cNvSpPr>
          <p:nvPr>
            <p:ph type="body" idx="4294967295"/>
          </p:nvPr>
        </p:nvSpPr>
        <p:spPr/>
        <p:txBody>
          <a:bodyPr/>
          <a:lstStyle/>
          <a:p>
            <a:r>
              <a:rPr lang="zh-CN" altLang="en-US" dirty="0" smtClean="0"/>
              <a:t>安全</a:t>
            </a:r>
            <a:r>
              <a:rPr lang="en-US" dirty="0" smtClean="0"/>
              <a:t> HTTP (S-HTTP)</a:t>
            </a:r>
          </a:p>
          <a:p>
            <a:pPr lvl="1"/>
            <a:r>
              <a:rPr lang="zh-CN" altLang="zh-CN" dirty="0" smtClean="0"/>
              <a:t>是</a:t>
            </a:r>
            <a:r>
              <a:rPr lang="zh-CN" altLang="en-US" dirty="0" smtClean="0"/>
              <a:t>对</a:t>
            </a:r>
            <a:r>
              <a:rPr lang="en-US" altLang="zh-CN" dirty="0" smtClean="0"/>
              <a:t>HTTP</a:t>
            </a:r>
            <a:r>
              <a:rPr lang="zh-CN" altLang="zh-CN" dirty="0"/>
              <a:t>的扩展，它提供了多种</a:t>
            </a:r>
            <a:r>
              <a:rPr lang="zh-CN" altLang="zh-CN" dirty="0" smtClean="0"/>
              <a:t>安全功能</a:t>
            </a:r>
            <a:endParaRPr lang="en-US" dirty="0" smtClean="0"/>
          </a:p>
          <a:p>
            <a:pPr lvl="2"/>
            <a:r>
              <a:rPr lang="zh-CN" altLang="zh-CN" dirty="0"/>
              <a:t>客户机与服务器</a:t>
            </a:r>
            <a:r>
              <a:rPr lang="zh-CN" altLang="zh-CN" dirty="0" smtClean="0"/>
              <a:t>认证</a:t>
            </a:r>
            <a:r>
              <a:rPr lang="en-US" dirty="0" smtClean="0"/>
              <a:t>,</a:t>
            </a:r>
            <a:r>
              <a:rPr lang="zh-CN" altLang="zh-CN" dirty="0"/>
              <a:t>加密、请求</a:t>
            </a:r>
            <a:r>
              <a:rPr lang="en-US" altLang="zh-CN" dirty="0"/>
              <a:t>/</a:t>
            </a:r>
            <a:r>
              <a:rPr lang="zh-CN" altLang="zh-CN" dirty="0"/>
              <a:t>响应的不可否认</a:t>
            </a:r>
            <a:r>
              <a:rPr lang="zh-CN" altLang="zh-CN" dirty="0" smtClean="0"/>
              <a:t>等</a:t>
            </a:r>
            <a:endParaRPr lang="en-US" dirty="0" smtClean="0"/>
          </a:p>
          <a:p>
            <a:pPr lvl="1"/>
            <a:r>
              <a:rPr lang="zh-CN" altLang="zh-CN" dirty="0" smtClean="0"/>
              <a:t>用于</a:t>
            </a:r>
            <a:r>
              <a:rPr lang="zh-CN" altLang="zh-CN" dirty="0"/>
              <a:t>安全通信的对称</a:t>
            </a:r>
            <a:r>
              <a:rPr lang="zh-CN" altLang="zh-CN" dirty="0" smtClean="0"/>
              <a:t>加密</a:t>
            </a:r>
            <a:endParaRPr lang="en-US" dirty="0" smtClean="0"/>
          </a:p>
          <a:p>
            <a:pPr lvl="1"/>
            <a:r>
              <a:rPr lang="zh-CN" altLang="en-US" dirty="0" smtClean="0"/>
              <a:t>建立</a:t>
            </a:r>
            <a:r>
              <a:rPr lang="zh-CN" altLang="zh-CN" dirty="0" smtClean="0"/>
              <a:t>客户</a:t>
            </a:r>
            <a:r>
              <a:rPr lang="zh-CN" altLang="zh-CN" dirty="0"/>
              <a:t>机与服务器认证的公开密钥</a:t>
            </a:r>
            <a:r>
              <a:rPr lang="zh-CN" altLang="zh-CN" dirty="0" smtClean="0"/>
              <a:t>加密</a:t>
            </a:r>
            <a:endParaRPr lang="en-US" dirty="0" smtClean="0"/>
          </a:p>
          <a:p>
            <a:pPr lvl="1"/>
            <a:r>
              <a:rPr lang="zh-CN" altLang="zh-CN" dirty="0"/>
              <a:t>会话</a:t>
            </a:r>
            <a:r>
              <a:rPr lang="zh-CN" altLang="zh-CN" dirty="0" smtClean="0"/>
              <a:t>协商</a:t>
            </a:r>
            <a:r>
              <a:rPr lang="en-US" dirty="0" smtClean="0"/>
              <a:t>:</a:t>
            </a:r>
            <a:r>
              <a:rPr lang="zh-CN" altLang="zh-CN" dirty="0"/>
              <a:t>提议和接受（或拒绝）不同传输条件的</a:t>
            </a:r>
            <a:r>
              <a:rPr lang="zh-CN" altLang="zh-CN" dirty="0" smtClean="0"/>
              <a:t>过程</a:t>
            </a:r>
            <a:endParaRPr lang="en-US" b="1" dirty="0" smtClean="0"/>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9BF7F64-60D5-4771-B5D3-93B6CA5E2B38}" type="slidenum">
              <a:rPr lang="en-US" smtClean="0"/>
              <a:pPr/>
              <a:t>75</a:t>
            </a:fld>
            <a:endParaRPr lang="en-US" dirty="0" smtClean="0"/>
          </a:p>
        </p:txBody>
      </p:sp>
      <p:sp>
        <p:nvSpPr>
          <p:cNvPr id="77828"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77829" name="Rectangle 8"/>
          <p:cNvSpPr>
            <a:spLocks noGrp="1" noChangeArrowheads="1"/>
          </p:cNvSpPr>
          <p:nvPr>
            <p:ph type="body" idx="4294967295"/>
          </p:nvPr>
        </p:nvSpPr>
        <p:spPr/>
        <p:txBody>
          <a:bodyPr/>
          <a:lstStyle/>
          <a:p>
            <a:pPr lvl="1"/>
            <a:r>
              <a:rPr lang="zh-CN" altLang="zh-CN" dirty="0" smtClean="0"/>
              <a:t>建立安全会话</a:t>
            </a:r>
            <a:endParaRPr lang="en-US" dirty="0" smtClean="0"/>
          </a:p>
          <a:p>
            <a:pPr lvl="2"/>
            <a:r>
              <a:rPr lang="en-US" altLang="zh-CN" dirty="0"/>
              <a:t>SSL</a:t>
            </a:r>
            <a:r>
              <a:rPr lang="zh-CN" altLang="zh-CN" dirty="0"/>
              <a:t>通过客户机与服务器的“握手”建立了一个</a:t>
            </a:r>
            <a:r>
              <a:rPr lang="zh-CN" altLang="zh-CN" dirty="0" smtClean="0"/>
              <a:t>安全通信</a:t>
            </a:r>
            <a:endParaRPr lang="en-US" dirty="0" smtClean="0"/>
          </a:p>
          <a:p>
            <a:pPr lvl="2"/>
            <a:r>
              <a:rPr lang="en-US" altLang="zh-CN" dirty="0"/>
              <a:t>S-HTTP</a:t>
            </a:r>
            <a:r>
              <a:rPr lang="zh-CN" altLang="zh-CN" dirty="0"/>
              <a:t>则通过在</a:t>
            </a:r>
            <a:r>
              <a:rPr lang="en-US" altLang="zh-CN" dirty="0"/>
              <a:t>S-HTTP</a:t>
            </a:r>
            <a:r>
              <a:rPr lang="zh-CN" altLang="zh-CN" dirty="0"/>
              <a:t>交换包的特殊头标志来建立</a:t>
            </a:r>
            <a:r>
              <a:rPr lang="zh-CN" altLang="zh-CN" dirty="0" smtClean="0"/>
              <a:t>安全通信</a:t>
            </a:r>
            <a:endParaRPr lang="en-US" dirty="0" smtClean="0"/>
          </a:p>
          <a:p>
            <a:pPr lvl="1"/>
            <a:r>
              <a:rPr lang="zh-CN" altLang="zh-CN" dirty="0"/>
              <a:t>头标志定义了安全技术的</a:t>
            </a:r>
            <a:r>
              <a:rPr lang="zh-CN" altLang="zh-CN" dirty="0" smtClean="0"/>
              <a:t>类型</a:t>
            </a:r>
            <a:endParaRPr lang="en-US" dirty="0" smtClean="0"/>
          </a:p>
          <a:p>
            <a:pPr lvl="1"/>
            <a:r>
              <a:rPr lang="zh-CN" altLang="zh-CN" dirty="0"/>
              <a:t>头标志的</a:t>
            </a:r>
            <a:r>
              <a:rPr lang="zh-CN" altLang="zh-CN" dirty="0" smtClean="0"/>
              <a:t>交换</a:t>
            </a:r>
            <a:r>
              <a:rPr lang="zh-CN" altLang="en-US" dirty="0" smtClean="0"/>
              <a:t>状态</a:t>
            </a:r>
            <a:r>
              <a:rPr lang="en-US" dirty="0" smtClean="0"/>
              <a:t>:</a:t>
            </a:r>
          </a:p>
          <a:p>
            <a:pPr lvl="2"/>
            <a:r>
              <a:rPr lang="zh-CN" altLang="zh-CN" dirty="0"/>
              <a:t>各方所支持的</a:t>
            </a:r>
            <a:r>
              <a:rPr lang="zh-CN" altLang="zh-CN" dirty="0" smtClean="0"/>
              <a:t>加密算法</a:t>
            </a:r>
            <a:endParaRPr lang="en-US" dirty="0" smtClean="0"/>
          </a:p>
          <a:p>
            <a:pPr lvl="2"/>
            <a:r>
              <a:rPr lang="zh-CN" altLang="zh-CN" dirty="0"/>
              <a:t>不论客户机或服务器（或双方）是否支持这种</a:t>
            </a:r>
            <a:r>
              <a:rPr lang="zh-CN" altLang="zh-CN" dirty="0" smtClean="0"/>
              <a:t>算法</a:t>
            </a:r>
            <a:endParaRPr lang="en-US" dirty="0" smtClean="0"/>
          </a:p>
          <a:p>
            <a:pPr lvl="2"/>
            <a:r>
              <a:rPr lang="zh-CN" altLang="zh-CN" dirty="0"/>
              <a:t>也不论是必需、可选还是拒绝此安全</a:t>
            </a:r>
            <a:r>
              <a:rPr lang="zh-CN" altLang="zh-CN" dirty="0" smtClean="0"/>
              <a:t>技术</a:t>
            </a:r>
            <a:endParaRPr lang="en-US" dirty="0" smtClean="0"/>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BCD3C9E-58CA-4FEB-B14D-D31BD2F6D385}" type="slidenum">
              <a:rPr lang="en-US" smtClean="0"/>
              <a:pPr/>
              <a:t>76</a:t>
            </a:fld>
            <a:endParaRPr lang="en-US" dirty="0" smtClean="0"/>
          </a:p>
        </p:txBody>
      </p:sp>
      <p:sp>
        <p:nvSpPr>
          <p:cNvPr id="78852" name="Rectangle 7"/>
          <p:cNvSpPr>
            <a:spLocks noGrp="1" noChangeArrowheads="1"/>
          </p:cNvSpPr>
          <p:nvPr>
            <p:ph type="title" idx="4294967295"/>
          </p:nvPr>
        </p:nvSpPr>
        <p:spPr/>
        <p:txBody>
          <a:bodyPr/>
          <a:lstStyle/>
          <a:p>
            <a:r>
              <a:rPr lang="en-US" altLang="zh-CN" dirty="0" smtClean="0"/>
              <a:t>8.3.6  </a:t>
            </a:r>
            <a:r>
              <a:rPr lang="zh-CN" altLang="zh-CN" dirty="0" smtClean="0"/>
              <a:t>加密</a:t>
            </a:r>
            <a:r>
              <a:rPr lang="zh-CN" altLang="zh-CN" dirty="0"/>
              <a:t>方案</a:t>
            </a:r>
            <a:r>
              <a:rPr lang="zh-CN" altLang="en-US" dirty="0"/>
              <a:t>（续）</a:t>
            </a:r>
            <a:endParaRPr lang="en-US" dirty="0" smtClean="0"/>
          </a:p>
        </p:txBody>
      </p:sp>
      <p:sp>
        <p:nvSpPr>
          <p:cNvPr id="78853" name="Rectangle 8"/>
          <p:cNvSpPr>
            <a:spLocks noGrp="1" noChangeArrowheads="1"/>
          </p:cNvSpPr>
          <p:nvPr>
            <p:ph type="body" idx="4294967295"/>
          </p:nvPr>
        </p:nvSpPr>
        <p:spPr/>
        <p:txBody>
          <a:bodyPr/>
          <a:lstStyle/>
          <a:p>
            <a:pPr lvl="1"/>
            <a:r>
              <a:rPr lang="zh-CN" altLang="zh-CN" dirty="0"/>
              <a:t>安全</a:t>
            </a:r>
            <a:r>
              <a:rPr lang="zh-CN" altLang="zh-CN" dirty="0" smtClean="0"/>
              <a:t>信封</a:t>
            </a:r>
            <a:r>
              <a:rPr lang="en-US" dirty="0" smtClean="0"/>
              <a:t> (</a:t>
            </a:r>
            <a:r>
              <a:rPr lang="zh-CN" altLang="zh-CN" dirty="0"/>
              <a:t>完整的</a:t>
            </a:r>
            <a:r>
              <a:rPr lang="zh-CN" altLang="zh-CN" dirty="0" smtClean="0"/>
              <a:t>包</a:t>
            </a:r>
            <a:r>
              <a:rPr lang="en-US" dirty="0" smtClean="0"/>
              <a:t>)</a:t>
            </a:r>
          </a:p>
          <a:p>
            <a:pPr lvl="2"/>
            <a:r>
              <a:rPr lang="zh-CN" altLang="en-US" dirty="0"/>
              <a:t>把</a:t>
            </a:r>
            <a:r>
              <a:rPr lang="zh-CN" altLang="zh-CN" dirty="0" smtClean="0"/>
              <a:t>消息</a:t>
            </a:r>
            <a:r>
              <a:rPr lang="zh-CN" altLang="zh-CN" dirty="0"/>
              <a:t>封装</a:t>
            </a:r>
            <a:r>
              <a:rPr lang="zh-CN" altLang="zh-CN" dirty="0" smtClean="0"/>
              <a:t>起来</a:t>
            </a:r>
            <a:endParaRPr lang="en-US" dirty="0" smtClean="0"/>
          </a:p>
          <a:p>
            <a:pPr lvl="2"/>
            <a:r>
              <a:rPr lang="zh-CN" altLang="zh-CN" dirty="0"/>
              <a:t>提供保密性、完整性和客户机与服务器</a:t>
            </a:r>
            <a:r>
              <a:rPr lang="zh-CN" altLang="zh-CN" dirty="0" smtClean="0"/>
              <a:t>认证</a:t>
            </a:r>
            <a:endParaRPr lang="en-US" dirty="0" smtClean="0"/>
          </a:p>
          <a:p>
            <a:r>
              <a:rPr lang="en-US" altLang="zh-CN" dirty="0"/>
              <a:t>SSL</a:t>
            </a:r>
            <a:r>
              <a:rPr lang="zh-CN" altLang="zh-CN" dirty="0"/>
              <a:t>已</a:t>
            </a:r>
            <a:r>
              <a:rPr lang="zh-CN" altLang="zh-CN" dirty="0" smtClean="0"/>
              <a:t>成为</a:t>
            </a:r>
            <a:r>
              <a:rPr lang="en-US" dirty="0" smtClean="0"/>
              <a:t>:</a:t>
            </a:r>
          </a:p>
          <a:p>
            <a:pPr lvl="1"/>
            <a:r>
              <a:rPr lang="zh-CN" altLang="en-US" dirty="0" smtClean="0"/>
              <a:t>比</a:t>
            </a:r>
            <a:r>
              <a:rPr lang="en-US" altLang="zh-CN" dirty="0" smtClean="0"/>
              <a:t>S-HTTP</a:t>
            </a:r>
            <a:r>
              <a:rPr lang="zh-CN" altLang="en-US" dirty="0" smtClean="0"/>
              <a:t>更为普遍接受的</a:t>
            </a:r>
            <a:r>
              <a:rPr lang="zh-CN" altLang="zh-CN" dirty="0" smtClean="0"/>
              <a:t>客户</a:t>
            </a:r>
            <a:r>
              <a:rPr lang="zh-CN" altLang="zh-CN" dirty="0"/>
              <a:t>机与服务器之间安全通信</a:t>
            </a:r>
            <a:r>
              <a:rPr lang="zh-CN" altLang="zh-CN" dirty="0" smtClean="0"/>
              <a:t>的标准</a:t>
            </a:r>
            <a:endParaRPr lang="en-US" dirty="0" smtClean="0"/>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5B9F690-93FF-4138-AF31-915C98793B78}" type="slidenum">
              <a:rPr lang="en-US" smtClean="0"/>
              <a:pPr/>
              <a:t>77</a:t>
            </a:fld>
            <a:endParaRPr lang="en-US" dirty="0" smtClean="0"/>
          </a:p>
        </p:txBody>
      </p:sp>
      <p:sp>
        <p:nvSpPr>
          <p:cNvPr id="79876" name="Rectangle 7"/>
          <p:cNvSpPr>
            <a:spLocks noGrp="1" noChangeArrowheads="1"/>
          </p:cNvSpPr>
          <p:nvPr>
            <p:ph type="title" idx="4294967295"/>
          </p:nvPr>
        </p:nvSpPr>
        <p:spPr/>
        <p:txBody>
          <a:bodyPr/>
          <a:lstStyle/>
          <a:p>
            <a:r>
              <a:rPr lang="en-US" altLang="zh-CN" dirty="0" smtClean="0"/>
              <a:t>8.3.7  </a:t>
            </a:r>
            <a:r>
              <a:rPr lang="zh-CN" altLang="zh-CN" dirty="0" smtClean="0"/>
              <a:t>用</a:t>
            </a:r>
            <a:r>
              <a:rPr lang="zh-CN" altLang="zh-CN" dirty="0"/>
              <a:t>散列函数创建消息摘要</a:t>
            </a:r>
          </a:p>
        </p:txBody>
      </p:sp>
      <p:sp>
        <p:nvSpPr>
          <p:cNvPr id="79877" name="Rectangle 8"/>
          <p:cNvSpPr>
            <a:spLocks noGrp="1" noChangeArrowheads="1"/>
          </p:cNvSpPr>
          <p:nvPr>
            <p:ph type="body" idx="4294967295"/>
          </p:nvPr>
        </p:nvSpPr>
        <p:spPr/>
        <p:txBody>
          <a:bodyPr/>
          <a:lstStyle/>
          <a:p>
            <a:r>
              <a:rPr lang="zh-CN" altLang="zh-CN" dirty="0"/>
              <a:t>破坏</a:t>
            </a:r>
            <a:r>
              <a:rPr lang="zh-CN" altLang="zh-CN" dirty="0" smtClean="0"/>
              <a:t>完整性</a:t>
            </a:r>
            <a:endParaRPr lang="en-US" dirty="0" smtClean="0"/>
          </a:p>
          <a:p>
            <a:pPr lvl="1"/>
            <a:r>
              <a:rPr lang="zh-CN" altLang="en-US" dirty="0" smtClean="0"/>
              <a:t>信息在传输时被篡改</a:t>
            </a:r>
            <a:endParaRPr lang="en-US" dirty="0" smtClean="0"/>
          </a:p>
          <a:p>
            <a:pPr lvl="2"/>
            <a:r>
              <a:rPr lang="zh-CN" altLang="en-US" dirty="0" smtClean="0"/>
              <a:t>防范起来</a:t>
            </a:r>
            <a:r>
              <a:rPr lang="zh-CN" altLang="zh-CN" dirty="0" smtClean="0"/>
              <a:t>非常</a:t>
            </a:r>
            <a:r>
              <a:rPr lang="zh-CN" altLang="zh-CN" dirty="0"/>
              <a:t>困难而且成本也很</a:t>
            </a:r>
            <a:r>
              <a:rPr lang="zh-CN" altLang="zh-CN" dirty="0" smtClean="0"/>
              <a:t>高</a:t>
            </a:r>
            <a:endParaRPr lang="en-US" dirty="0" smtClean="0"/>
          </a:p>
          <a:p>
            <a:pPr lvl="2"/>
            <a:r>
              <a:rPr lang="zh-CN" altLang="en-US" dirty="0" smtClean="0"/>
              <a:t>用安全</a:t>
            </a:r>
            <a:r>
              <a:rPr lang="zh-CN" altLang="zh-CN" dirty="0" smtClean="0"/>
              <a:t>技术</a:t>
            </a:r>
            <a:r>
              <a:rPr lang="zh-CN" altLang="en-US" dirty="0" smtClean="0"/>
              <a:t>来</a:t>
            </a:r>
            <a:r>
              <a:rPr lang="zh-CN" altLang="zh-CN" dirty="0" smtClean="0"/>
              <a:t>检测</a:t>
            </a:r>
            <a:r>
              <a:rPr lang="zh-CN" altLang="zh-CN" dirty="0"/>
              <a:t>消息是否被</a:t>
            </a:r>
            <a:r>
              <a:rPr lang="zh-CN" altLang="zh-CN" dirty="0" smtClean="0"/>
              <a:t>破坏</a:t>
            </a:r>
            <a:endParaRPr lang="en-US" dirty="0" smtClean="0"/>
          </a:p>
          <a:p>
            <a:pPr lvl="2"/>
            <a:r>
              <a:rPr lang="zh-CN" altLang="en-US" dirty="0" smtClean="0"/>
              <a:t>危害</a:t>
            </a:r>
            <a:r>
              <a:rPr lang="en-US" dirty="0" smtClean="0"/>
              <a:t>: </a:t>
            </a:r>
            <a:r>
              <a:rPr lang="zh-CN" altLang="en-US" dirty="0" smtClean="0"/>
              <a:t>未经授权的信息改变没有被检测出</a:t>
            </a:r>
            <a:endParaRPr lang="en-US" dirty="0" smtClean="0"/>
          </a:p>
          <a:p>
            <a:r>
              <a:rPr lang="zh-CN" altLang="zh-CN" dirty="0"/>
              <a:t>为消除因消息被更改而导致的欺诈和滥用行为，可将两个算法同时应用到消息</a:t>
            </a:r>
            <a:r>
              <a:rPr lang="zh-CN" altLang="zh-CN" dirty="0" smtClean="0"/>
              <a:t>上</a:t>
            </a:r>
            <a:endParaRPr lang="en-US" dirty="0" smtClean="0"/>
          </a:p>
          <a:p>
            <a:pPr lvl="1"/>
            <a:r>
              <a:rPr lang="zh-CN" altLang="zh-CN" dirty="0"/>
              <a:t>散列</a:t>
            </a:r>
            <a:r>
              <a:rPr lang="zh-CN" altLang="zh-CN" dirty="0" smtClean="0"/>
              <a:t>算法</a:t>
            </a:r>
            <a:endParaRPr lang="en-US" dirty="0" smtClean="0"/>
          </a:p>
          <a:p>
            <a:pPr lvl="1"/>
            <a:r>
              <a:rPr lang="zh-CN" altLang="zh-CN" dirty="0"/>
              <a:t>消息</a:t>
            </a:r>
            <a:r>
              <a:rPr lang="zh-CN" altLang="zh-CN" dirty="0" smtClean="0"/>
              <a:t>摘要</a:t>
            </a:r>
            <a:endParaRPr lang="en-US" b="1" dirty="0" smtClean="0"/>
          </a:p>
          <a:p>
            <a:pPr lvl="2"/>
            <a:r>
              <a:rPr lang="zh-CN" altLang="zh-CN" dirty="0"/>
              <a:t>概述加密信息的一串</a:t>
            </a:r>
            <a:r>
              <a:rPr lang="zh-CN" altLang="zh-CN" dirty="0" smtClean="0"/>
              <a:t>数字</a:t>
            </a:r>
            <a:endParaRPr lang="en-US" dirty="0" smtClean="0"/>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C70A5FD-FC4C-4330-840A-63A570D5B45A}" type="slidenum">
              <a:rPr lang="en-US" smtClean="0"/>
              <a:pPr/>
              <a:t>78</a:t>
            </a:fld>
            <a:endParaRPr lang="en-US" dirty="0" smtClean="0"/>
          </a:p>
        </p:txBody>
      </p:sp>
      <p:sp>
        <p:nvSpPr>
          <p:cNvPr id="80900" name="Rectangle 7"/>
          <p:cNvSpPr>
            <a:spLocks noGrp="1" noChangeArrowheads="1"/>
          </p:cNvSpPr>
          <p:nvPr>
            <p:ph type="title" idx="4294967295"/>
          </p:nvPr>
        </p:nvSpPr>
        <p:spPr/>
        <p:txBody>
          <a:bodyPr/>
          <a:lstStyle/>
          <a:p>
            <a:r>
              <a:rPr lang="en-US" altLang="zh-CN" dirty="0" smtClean="0"/>
              <a:t>8.3.8  </a:t>
            </a:r>
            <a:r>
              <a:rPr lang="zh-CN" altLang="zh-CN" dirty="0" smtClean="0"/>
              <a:t>消息</a:t>
            </a:r>
            <a:r>
              <a:rPr lang="zh-CN" altLang="zh-CN" dirty="0"/>
              <a:t>摘要转化成数字签名</a:t>
            </a:r>
          </a:p>
        </p:txBody>
      </p:sp>
      <p:sp>
        <p:nvSpPr>
          <p:cNvPr id="80901" name="Rectangle 8"/>
          <p:cNvSpPr>
            <a:spLocks noGrp="1" noChangeArrowheads="1"/>
          </p:cNvSpPr>
          <p:nvPr>
            <p:ph type="body" idx="4294967295"/>
          </p:nvPr>
        </p:nvSpPr>
        <p:spPr/>
        <p:txBody>
          <a:bodyPr/>
          <a:lstStyle/>
          <a:p>
            <a:pPr>
              <a:lnSpc>
                <a:spcPct val="90000"/>
              </a:lnSpc>
            </a:pPr>
            <a:r>
              <a:rPr lang="zh-CN" altLang="en-US" dirty="0" smtClean="0"/>
              <a:t>散列函数</a:t>
            </a:r>
            <a:r>
              <a:rPr lang="en-US" dirty="0" smtClean="0"/>
              <a:t>:</a:t>
            </a:r>
            <a:r>
              <a:rPr lang="zh-CN" altLang="zh-CN" dirty="0" smtClean="0"/>
              <a:t>防止欺诈</a:t>
            </a:r>
            <a:endParaRPr lang="en-US" dirty="0" smtClean="0"/>
          </a:p>
          <a:p>
            <a:pPr lvl="1">
              <a:lnSpc>
                <a:spcPct val="90000"/>
              </a:lnSpc>
            </a:pPr>
            <a:r>
              <a:rPr lang="zh-CN" altLang="en-US" dirty="0" smtClean="0"/>
              <a:t>解决方案</a:t>
            </a:r>
            <a:r>
              <a:rPr lang="en-US" dirty="0" smtClean="0"/>
              <a:t>:</a:t>
            </a:r>
            <a:r>
              <a:rPr lang="zh-CN" altLang="zh-CN" dirty="0"/>
              <a:t>发送者要用自己的私有密钥对消息摘要加密</a:t>
            </a:r>
            <a:endParaRPr lang="en-US" dirty="0" smtClean="0"/>
          </a:p>
          <a:p>
            <a:pPr>
              <a:lnSpc>
                <a:spcPct val="90000"/>
              </a:lnSpc>
            </a:pPr>
            <a:r>
              <a:rPr lang="zh-CN" altLang="zh-CN" dirty="0" smtClean="0"/>
              <a:t>数字签名</a:t>
            </a:r>
            <a:endParaRPr lang="en-US" b="1" dirty="0" smtClean="0"/>
          </a:p>
          <a:p>
            <a:pPr lvl="1">
              <a:lnSpc>
                <a:spcPct val="90000"/>
              </a:lnSpc>
            </a:pPr>
            <a:r>
              <a:rPr lang="zh-CN" altLang="zh-CN" dirty="0"/>
              <a:t>加密后的消息</a:t>
            </a:r>
            <a:r>
              <a:rPr lang="zh-CN" altLang="zh-CN" dirty="0" smtClean="0"/>
              <a:t>摘要</a:t>
            </a:r>
            <a:endParaRPr lang="en-US" dirty="0" smtClean="0"/>
          </a:p>
          <a:p>
            <a:pPr>
              <a:lnSpc>
                <a:spcPct val="90000"/>
              </a:lnSpc>
            </a:pPr>
            <a:r>
              <a:rPr lang="zh-CN" altLang="zh-CN" dirty="0" smtClean="0"/>
              <a:t>数字签名</a:t>
            </a:r>
            <a:r>
              <a:rPr lang="zh-CN" altLang="en-US" dirty="0" smtClean="0"/>
              <a:t>提供</a:t>
            </a:r>
            <a:endParaRPr lang="en-US" dirty="0" smtClean="0"/>
          </a:p>
          <a:p>
            <a:pPr lvl="1">
              <a:lnSpc>
                <a:spcPct val="90000"/>
              </a:lnSpc>
            </a:pPr>
            <a:r>
              <a:rPr lang="zh-CN" altLang="en-US" dirty="0" smtClean="0"/>
              <a:t>完整性、不可抵赖性和认证</a:t>
            </a:r>
            <a:endParaRPr lang="en-US" dirty="0" smtClean="0"/>
          </a:p>
          <a:p>
            <a:pPr>
              <a:lnSpc>
                <a:spcPct val="90000"/>
              </a:lnSpc>
            </a:pPr>
            <a:r>
              <a:rPr lang="zh-CN" altLang="en-US" dirty="0" smtClean="0"/>
              <a:t>保证交易安全</a:t>
            </a:r>
            <a:endParaRPr lang="en-US" dirty="0" smtClean="0"/>
          </a:p>
          <a:p>
            <a:pPr lvl="1">
              <a:lnSpc>
                <a:spcPct val="90000"/>
              </a:lnSpc>
            </a:pPr>
            <a:r>
              <a:rPr lang="zh-CN" altLang="en-US" dirty="0"/>
              <a:t>加密</a:t>
            </a:r>
            <a:r>
              <a:rPr lang="zh-CN" altLang="en-US" dirty="0" smtClean="0"/>
              <a:t>整个字符串</a:t>
            </a:r>
            <a:r>
              <a:rPr lang="en-US" dirty="0" smtClean="0"/>
              <a:t> (</a:t>
            </a:r>
            <a:r>
              <a:rPr lang="zh-CN" altLang="en-US" dirty="0" smtClean="0"/>
              <a:t>数字签名、信息</a:t>
            </a:r>
            <a:r>
              <a:rPr lang="en-US" dirty="0" smtClean="0"/>
              <a:t>)</a:t>
            </a:r>
          </a:p>
          <a:p>
            <a:pPr>
              <a:lnSpc>
                <a:spcPct val="90000"/>
              </a:lnSpc>
            </a:pPr>
            <a:r>
              <a:rPr lang="zh-CN" altLang="zh-CN" dirty="0" smtClean="0"/>
              <a:t>数字签名</a:t>
            </a:r>
            <a:r>
              <a:rPr lang="en-US" dirty="0" smtClean="0"/>
              <a:t>:</a:t>
            </a:r>
            <a:r>
              <a:rPr lang="zh-CN" altLang="en-US" dirty="0" smtClean="0"/>
              <a:t>具有</a:t>
            </a:r>
            <a:r>
              <a:rPr lang="zh-CN" altLang="zh-CN" dirty="0" smtClean="0"/>
              <a:t>传统</a:t>
            </a:r>
            <a:r>
              <a:rPr lang="zh-CN" altLang="zh-CN" dirty="0"/>
              <a:t>的笔墨签名一样的法律</a:t>
            </a:r>
            <a:r>
              <a:rPr lang="zh-CN" altLang="zh-CN" dirty="0" smtClean="0"/>
              <a:t>效力</a:t>
            </a:r>
            <a:endParaRPr lang="en-US" dirty="0" smtClean="0"/>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3770143-F296-4268-996F-D9298735EF48}" type="slidenum">
              <a:rPr lang="en-US" smtClean="0"/>
              <a:pPr/>
              <a:t>79</a:t>
            </a:fld>
            <a:endParaRPr lang="en-US" dirty="0" smtClean="0"/>
          </a:p>
        </p:txBody>
      </p:sp>
      <p:sp>
        <p:nvSpPr>
          <p:cNvPr id="81924" name="Rectangle 6"/>
          <p:cNvSpPr>
            <a:spLocks noChangeArrowheads="1"/>
          </p:cNvSpPr>
          <p:nvPr/>
        </p:nvSpPr>
        <p:spPr bwMode="auto">
          <a:xfrm>
            <a:off x="152400" y="5119687"/>
            <a:ext cx="376423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a:t>
            </a:r>
            <a:r>
              <a:rPr lang="en-US" b="1" dirty="0" smtClean="0"/>
              <a:t>8-9  </a:t>
            </a:r>
            <a:r>
              <a:rPr lang="zh-CN" altLang="zh-CN" dirty="0" smtClean="0"/>
              <a:t>发送</a:t>
            </a:r>
            <a:r>
              <a:rPr lang="zh-CN" altLang="zh-CN" dirty="0"/>
              <a:t>和接收数字签名的消息</a:t>
            </a:r>
            <a:endParaRPr lang="en-US" dirty="0"/>
          </a:p>
        </p:txBody>
      </p:sp>
      <p:sp>
        <p:nvSpPr>
          <p:cNvPr id="7" name="TextBox 1"/>
          <p:cNvSpPr txBox="1">
            <a:spLocks noChangeArrowheads="1"/>
          </p:cNvSpPr>
          <p:nvPr/>
        </p:nvSpPr>
        <p:spPr bwMode="auto">
          <a:xfrm rot="16200000">
            <a:off x="7923300" y="3548340"/>
            <a:ext cx="191911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t>© </a:t>
            </a:r>
            <a:r>
              <a:rPr lang="zh-CN" altLang="en-US" dirty="0" smtClean="0"/>
              <a:t>圣智学习</a:t>
            </a:r>
            <a:r>
              <a:rPr lang="en-US" dirty="0" smtClean="0"/>
              <a:t> </a:t>
            </a:r>
            <a:r>
              <a:rPr lang="en-US" dirty="0"/>
              <a:t>2013</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1371600"/>
            <a:ext cx="7200900" cy="353060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99E5763-251B-47EF-A386-A3E53E824A86}" type="slidenum">
              <a:rPr lang="en-US" smtClean="0"/>
              <a:pPr/>
              <a:t>8</a:t>
            </a:fld>
            <a:endParaRPr lang="en-US" dirty="0" smtClean="0"/>
          </a:p>
        </p:txBody>
      </p:sp>
      <p:sp>
        <p:nvSpPr>
          <p:cNvPr id="11268" name="Rectangle 6"/>
          <p:cNvSpPr>
            <a:spLocks noChangeArrowheads="1"/>
          </p:cNvSpPr>
          <p:nvPr/>
        </p:nvSpPr>
        <p:spPr bwMode="auto">
          <a:xfrm>
            <a:off x="457200" y="5562600"/>
            <a:ext cx="226376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a:t>图</a:t>
            </a:r>
            <a:r>
              <a:rPr lang="en-US" b="1" dirty="0" smtClean="0"/>
              <a:t> </a:t>
            </a:r>
            <a:r>
              <a:rPr lang="en-US" b="1" dirty="0" smtClean="0"/>
              <a:t>8-1</a:t>
            </a:r>
            <a:r>
              <a:rPr lang="en-US" dirty="0" smtClean="0"/>
              <a:t> </a:t>
            </a:r>
            <a:r>
              <a:rPr lang="zh-CN" altLang="en-US" dirty="0" smtClean="0"/>
              <a:t>风险管理模型</a:t>
            </a:r>
            <a:endParaRPr lang="en-US" dirty="0"/>
          </a:p>
        </p:txBody>
      </p:sp>
      <p:sp>
        <p:nvSpPr>
          <p:cNvPr id="11270" name="TextBox 1"/>
          <p:cNvSpPr txBox="1">
            <a:spLocks noChangeArrowheads="1"/>
          </p:cNvSpPr>
          <p:nvPr/>
        </p:nvSpPr>
        <p:spPr bwMode="auto">
          <a:xfrm rot="-5400000">
            <a:off x="7607387" y="3778528"/>
            <a:ext cx="191911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t>© </a:t>
            </a:r>
            <a:r>
              <a:rPr lang="zh-CN" altLang="en-US" dirty="0" smtClean="0"/>
              <a:t>圣智学习</a:t>
            </a:r>
            <a:r>
              <a:rPr lang="en-US" dirty="0" smtClean="0"/>
              <a:t> </a:t>
            </a:r>
            <a:r>
              <a:rPr lang="en-US" dirty="0"/>
              <a:t>2013</a:t>
            </a: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787400"/>
            <a:ext cx="7200900" cy="4241800"/>
          </a:xfrm>
          <a:prstGeom prst="rect">
            <a:avLst/>
          </a:prstGeom>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86AFF72-A362-4275-B265-0B9AC5B0CAE2}" type="slidenum">
              <a:rPr lang="en-US" smtClean="0"/>
              <a:pPr/>
              <a:t>80</a:t>
            </a:fld>
            <a:endParaRPr lang="en-US" dirty="0" smtClean="0"/>
          </a:p>
        </p:txBody>
      </p:sp>
      <p:sp>
        <p:nvSpPr>
          <p:cNvPr id="82948" name="Rectangle 7"/>
          <p:cNvSpPr>
            <a:spLocks noGrp="1" noChangeArrowheads="1"/>
          </p:cNvSpPr>
          <p:nvPr>
            <p:ph type="title" idx="4294967295"/>
          </p:nvPr>
        </p:nvSpPr>
        <p:spPr/>
        <p:txBody>
          <a:bodyPr/>
          <a:lstStyle/>
          <a:p>
            <a:r>
              <a:rPr lang="en-US" altLang="zh-CN" dirty="0" smtClean="0"/>
              <a:t>8.4  </a:t>
            </a:r>
            <a:r>
              <a:rPr lang="zh-CN" altLang="zh-CN" dirty="0" smtClean="0"/>
              <a:t>服务器</a:t>
            </a:r>
            <a:r>
              <a:rPr lang="zh-CN" altLang="zh-CN" dirty="0"/>
              <a:t>的安全</a:t>
            </a:r>
          </a:p>
        </p:txBody>
      </p:sp>
      <p:sp>
        <p:nvSpPr>
          <p:cNvPr id="82949" name="Rectangle 8"/>
          <p:cNvSpPr>
            <a:spLocks noGrp="1" noChangeArrowheads="1"/>
          </p:cNvSpPr>
          <p:nvPr>
            <p:ph type="body" idx="4294967295"/>
          </p:nvPr>
        </p:nvSpPr>
        <p:spPr/>
        <p:txBody>
          <a:bodyPr/>
          <a:lstStyle/>
          <a:p>
            <a:r>
              <a:rPr lang="zh-CN" altLang="en-US" dirty="0" smtClean="0"/>
              <a:t>服务器的漏洞</a:t>
            </a:r>
            <a:endParaRPr lang="en-US" dirty="0" smtClean="0"/>
          </a:p>
          <a:p>
            <a:pPr lvl="1"/>
            <a:r>
              <a:rPr lang="zh-CN" altLang="zh-CN" dirty="0"/>
              <a:t>对企图破坏或非法获取信息的人</a:t>
            </a:r>
            <a:r>
              <a:rPr lang="zh-CN" altLang="zh-CN" dirty="0" smtClean="0"/>
              <a:t>来说</a:t>
            </a:r>
            <a:r>
              <a:rPr lang="zh-CN" altLang="en-US" dirty="0" smtClean="0"/>
              <a:t>，</a:t>
            </a:r>
            <a:r>
              <a:rPr lang="zh-CN" altLang="zh-CN" dirty="0"/>
              <a:t>服务器有很多弱点可被</a:t>
            </a:r>
            <a:r>
              <a:rPr lang="zh-CN" altLang="zh-CN" dirty="0" smtClean="0"/>
              <a:t>利用</a:t>
            </a:r>
            <a:endParaRPr lang="en-US" dirty="0" smtClean="0"/>
          </a:p>
          <a:p>
            <a:r>
              <a:rPr lang="zh-CN" altLang="zh-CN" dirty="0" smtClean="0"/>
              <a:t>入口</a:t>
            </a:r>
            <a:endParaRPr lang="en-US" dirty="0" smtClean="0"/>
          </a:p>
          <a:p>
            <a:pPr lvl="1"/>
            <a:r>
              <a:rPr lang="en-US" altLang="zh-CN" dirty="0"/>
              <a:t>Web</a:t>
            </a:r>
            <a:r>
              <a:rPr lang="zh-CN" altLang="zh-CN" dirty="0"/>
              <a:t>服务器及其</a:t>
            </a:r>
            <a:r>
              <a:rPr lang="zh-CN" altLang="zh-CN" dirty="0" smtClean="0"/>
              <a:t>软件</a:t>
            </a:r>
            <a:endParaRPr lang="en-US" dirty="0" smtClean="0"/>
          </a:p>
          <a:p>
            <a:pPr lvl="1"/>
            <a:r>
              <a:rPr lang="zh-CN" altLang="zh-CN" dirty="0"/>
              <a:t>任何有数据的</a:t>
            </a:r>
            <a:r>
              <a:rPr lang="zh-CN" altLang="zh-CN" dirty="0" smtClean="0"/>
              <a:t>后台程序</a:t>
            </a:r>
            <a:r>
              <a:rPr lang="en-US" dirty="0" smtClean="0"/>
              <a:t> </a:t>
            </a:r>
          </a:p>
          <a:p>
            <a:r>
              <a:rPr lang="zh-CN" altLang="zh-CN" dirty="0"/>
              <a:t>没有系统能够实现绝对的</a:t>
            </a:r>
            <a:r>
              <a:rPr lang="zh-CN" altLang="zh-CN" dirty="0" smtClean="0"/>
              <a:t>安全</a:t>
            </a:r>
            <a:endParaRPr lang="en-US" dirty="0" smtClean="0"/>
          </a:p>
          <a:p>
            <a:r>
              <a:rPr lang="en-US" altLang="zh-CN" dirty="0"/>
              <a:t>Web</a:t>
            </a:r>
            <a:r>
              <a:rPr lang="zh-CN" altLang="zh-CN" dirty="0"/>
              <a:t>服务器</a:t>
            </a:r>
            <a:r>
              <a:rPr lang="zh-CN" altLang="zh-CN" dirty="0" smtClean="0"/>
              <a:t>管理员</a:t>
            </a:r>
            <a:endParaRPr lang="en-US" dirty="0" smtClean="0"/>
          </a:p>
          <a:p>
            <a:pPr lvl="1"/>
            <a:r>
              <a:rPr lang="zh-CN" altLang="zh-CN" dirty="0"/>
              <a:t>制定出安全措施，并考虑电子商务系统每个部分的</a:t>
            </a:r>
            <a:r>
              <a:rPr lang="zh-CN" altLang="zh-CN" dirty="0" smtClean="0"/>
              <a:t>安全措施</a:t>
            </a:r>
            <a:endParaRPr lang="en-US" dirty="0" smtClean="0"/>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A9D03DDE-AEB2-4E93-9FE4-357B38426BBC}" type="slidenum">
              <a:rPr lang="en-US" smtClean="0"/>
              <a:pPr/>
              <a:t>81</a:t>
            </a:fld>
            <a:endParaRPr lang="en-US" dirty="0" smtClean="0"/>
          </a:p>
        </p:txBody>
      </p:sp>
      <p:sp>
        <p:nvSpPr>
          <p:cNvPr id="83972" name="Rectangle 7"/>
          <p:cNvSpPr>
            <a:spLocks noGrp="1" noChangeArrowheads="1"/>
          </p:cNvSpPr>
          <p:nvPr>
            <p:ph type="title" idx="4294967295"/>
          </p:nvPr>
        </p:nvSpPr>
        <p:spPr/>
        <p:txBody>
          <a:bodyPr/>
          <a:lstStyle/>
          <a:p>
            <a:r>
              <a:rPr lang="en-US" dirty="0" smtClean="0"/>
              <a:t>8.4.1  </a:t>
            </a:r>
            <a:r>
              <a:rPr lang="en-US" dirty="0" smtClean="0"/>
              <a:t>Web </a:t>
            </a:r>
            <a:r>
              <a:rPr lang="zh-CN" altLang="en-US" dirty="0" smtClean="0"/>
              <a:t>服务器的安全威胁</a:t>
            </a:r>
            <a:endParaRPr lang="en-US" dirty="0" smtClean="0"/>
          </a:p>
        </p:txBody>
      </p:sp>
      <p:sp>
        <p:nvSpPr>
          <p:cNvPr id="83973" name="Rectangle 8"/>
          <p:cNvSpPr>
            <a:spLocks noGrp="1" noChangeArrowheads="1"/>
          </p:cNvSpPr>
          <p:nvPr>
            <p:ph type="body" idx="4294967295"/>
          </p:nvPr>
        </p:nvSpPr>
        <p:spPr/>
        <p:txBody>
          <a:bodyPr/>
          <a:lstStyle/>
          <a:p>
            <a:r>
              <a:rPr lang="zh-CN" altLang="zh-CN" dirty="0"/>
              <a:t>保密性就会大</a:t>
            </a:r>
            <a:r>
              <a:rPr lang="zh-CN" altLang="zh-CN" dirty="0" smtClean="0"/>
              <a:t>打折扣</a:t>
            </a:r>
            <a:endParaRPr lang="en-US" dirty="0" smtClean="0"/>
          </a:p>
          <a:p>
            <a:pPr lvl="1"/>
            <a:r>
              <a:rPr lang="zh-CN" altLang="zh-CN" dirty="0"/>
              <a:t>允许自动显示</a:t>
            </a:r>
            <a:r>
              <a:rPr lang="zh-CN" altLang="zh-CN" dirty="0" smtClean="0"/>
              <a:t>目录</a:t>
            </a:r>
            <a:endParaRPr lang="en-US" dirty="0" smtClean="0"/>
          </a:p>
          <a:p>
            <a:pPr lvl="1"/>
            <a:r>
              <a:rPr lang="zh-CN" altLang="en-US" dirty="0"/>
              <a:t>解决</a:t>
            </a:r>
            <a:r>
              <a:rPr lang="zh-CN" altLang="en-US" dirty="0" smtClean="0"/>
              <a:t>方案</a:t>
            </a:r>
            <a:r>
              <a:rPr lang="en-US" dirty="0" smtClean="0"/>
              <a:t>: </a:t>
            </a:r>
            <a:r>
              <a:rPr lang="zh-CN" altLang="en-US" dirty="0" smtClean="0"/>
              <a:t>关闭文件夹名称显示功能</a:t>
            </a:r>
            <a:endParaRPr lang="en-US" dirty="0" smtClean="0"/>
          </a:p>
          <a:p>
            <a:r>
              <a:rPr lang="en-US" altLang="zh-CN" dirty="0"/>
              <a:t>Web</a:t>
            </a:r>
            <a:r>
              <a:rPr lang="zh-CN" altLang="zh-CN" dirty="0"/>
              <a:t>服务器</a:t>
            </a:r>
            <a:r>
              <a:rPr lang="zh-CN" altLang="zh-CN" dirty="0" smtClean="0"/>
              <a:t>上</a:t>
            </a:r>
            <a:r>
              <a:rPr lang="zh-CN" altLang="en-US" dirty="0" smtClean="0"/>
              <a:t>的</a:t>
            </a:r>
            <a:r>
              <a:rPr lang="zh-CN" altLang="zh-CN" dirty="0" smtClean="0"/>
              <a:t>敏感文件</a:t>
            </a:r>
            <a:endParaRPr lang="en-US" dirty="0" smtClean="0"/>
          </a:p>
          <a:p>
            <a:pPr lvl="1"/>
            <a:r>
              <a:rPr lang="zh-CN" altLang="zh-CN" dirty="0"/>
              <a:t>存放用户名和口令的</a:t>
            </a:r>
            <a:r>
              <a:rPr lang="zh-CN" altLang="zh-CN" dirty="0" smtClean="0"/>
              <a:t>文件</a:t>
            </a:r>
            <a:endParaRPr lang="en-US" dirty="0" smtClean="0"/>
          </a:p>
          <a:p>
            <a:pPr lvl="1"/>
            <a:r>
              <a:rPr lang="zh-CN" altLang="en-US" dirty="0" smtClean="0"/>
              <a:t>解决方案</a:t>
            </a:r>
            <a:r>
              <a:rPr lang="en-US" dirty="0" smtClean="0"/>
              <a:t>:</a:t>
            </a:r>
            <a:r>
              <a:rPr lang="zh-CN" altLang="zh-CN" dirty="0"/>
              <a:t>把用户认证信息存储在加密文件</a:t>
            </a:r>
            <a:r>
              <a:rPr lang="zh-CN" altLang="zh-CN" dirty="0" smtClean="0"/>
              <a:t>中</a:t>
            </a:r>
            <a:endParaRPr lang="en-US" dirty="0" smtClean="0"/>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F622416-C807-4914-A2C8-60AE34ED8D79}" type="slidenum">
              <a:rPr lang="en-US" smtClean="0"/>
              <a:pPr/>
              <a:t>82</a:t>
            </a:fld>
            <a:endParaRPr lang="en-US" dirty="0" smtClean="0"/>
          </a:p>
        </p:txBody>
      </p:sp>
      <p:sp>
        <p:nvSpPr>
          <p:cNvPr id="84996" name="Rectangle 7"/>
          <p:cNvSpPr>
            <a:spLocks noGrp="1" noChangeArrowheads="1"/>
          </p:cNvSpPr>
          <p:nvPr>
            <p:ph type="title" idx="4294967295"/>
          </p:nvPr>
        </p:nvSpPr>
        <p:spPr/>
        <p:txBody>
          <a:bodyPr/>
          <a:lstStyle/>
          <a:p>
            <a:r>
              <a:rPr lang="en-US" altLang="zh-CN" dirty="0" smtClean="0"/>
              <a:t>8.4.1  </a:t>
            </a:r>
            <a:r>
              <a:rPr lang="en-US" altLang="zh-CN" dirty="0" smtClean="0"/>
              <a:t>Web </a:t>
            </a:r>
            <a:r>
              <a:rPr lang="zh-CN" altLang="en-US" dirty="0"/>
              <a:t>服务器的安全</a:t>
            </a:r>
            <a:r>
              <a:rPr lang="zh-CN" altLang="en-US" dirty="0" smtClean="0"/>
              <a:t>威胁（续）</a:t>
            </a:r>
            <a:endParaRPr lang="en-US" dirty="0" smtClean="0"/>
          </a:p>
        </p:txBody>
      </p:sp>
      <p:sp>
        <p:nvSpPr>
          <p:cNvPr id="84997" name="Rectangle 8"/>
          <p:cNvSpPr>
            <a:spLocks noGrp="1" noChangeArrowheads="1"/>
          </p:cNvSpPr>
          <p:nvPr>
            <p:ph type="body" idx="4294967295"/>
          </p:nvPr>
        </p:nvSpPr>
        <p:spPr/>
        <p:txBody>
          <a:bodyPr/>
          <a:lstStyle/>
          <a:p>
            <a:r>
              <a:rPr lang="zh-CN" altLang="zh-CN" dirty="0"/>
              <a:t>用户所选的</a:t>
            </a:r>
            <a:r>
              <a:rPr lang="zh-CN" altLang="zh-CN" dirty="0" smtClean="0"/>
              <a:t>口令</a:t>
            </a:r>
            <a:endParaRPr lang="en-US" dirty="0" smtClean="0"/>
          </a:p>
          <a:p>
            <a:pPr lvl="1"/>
            <a:r>
              <a:rPr lang="zh-CN" altLang="zh-CN" dirty="0"/>
              <a:t>很容易猜</a:t>
            </a:r>
            <a:r>
              <a:rPr lang="zh-CN" altLang="zh-CN" dirty="0" smtClean="0"/>
              <a:t>出</a:t>
            </a:r>
            <a:endParaRPr lang="en-US" dirty="0" smtClean="0"/>
          </a:p>
          <a:p>
            <a:pPr lvl="2"/>
            <a:r>
              <a:rPr lang="zh-CN" altLang="zh-CN" dirty="0"/>
              <a:t>字典攻击</a:t>
            </a:r>
            <a:r>
              <a:rPr lang="zh-CN" altLang="zh-CN" dirty="0" smtClean="0"/>
              <a:t>程序就是</a:t>
            </a:r>
            <a:r>
              <a:rPr lang="zh-CN" altLang="zh-CN" dirty="0"/>
              <a:t>按电子字典里的每个单词来验证</a:t>
            </a:r>
            <a:r>
              <a:rPr lang="zh-CN" altLang="zh-CN" dirty="0" smtClean="0"/>
              <a:t>口令</a:t>
            </a:r>
            <a:endParaRPr lang="en-US" dirty="0" smtClean="0"/>
          </a:p>
          <a:p>
            <a:pPr lvl="1"/>
            <a:r>
              <a:rPr lang="zh-CN" altLang="en-US" dirty="0" smtClean="0"/>
              <a:t>解决方案</a:t>
            </a:r>
            <a:endParaRPr lang="en-US" dirty="0" smtClean="0"/>
          </a:p>
          <a:p>
            <a:pPr lvl="2"/>
            <a:r>
              <a:rPr lang="zh-CN" altLang="en-US" dirty="0" smtClean="0"/>
              <a:t>用户口令要求</a:t>
            </a:r>
            <a:endParaRPr lang="en-US" dirty="0" smtClean="0"/>
          </a:p>
          <a:p>
            <a:pPr lvl="2"/>
            <a:r>
              <a:rPr lang="zh-CN" altLang="zh-CN" dirty="0"/>
              <a:t>在口令分配软件中采取字典检查作为预防</a:t>
            </a:r>
            <a:r>
              <a:rPr lang="zh-CN" altLang="zh-CN" dirty="0" smtClean="0"/>
              <a:t>措施</a:t>
            </a:r>
            <a:endParaRPr lang="en-US" dirty="0" smtClean="0"/>
          </a:p>
          <a:p>
            <a:r>
              <a:rPr lang="zh-CN" altLang="en-US" dirty="0" smtClean="0"/>
              <a:t>有助于创建保密性强的口令</a:t>
            </a:r>
            <a:r>
              <a:rPr lang="en-US" dirty="0" smtClean="0"/>
              <a:t>:</a:t>
            </a:r>
          </a:p>
          <a:p>
            <a:pPr lvl="1"/>
            <a:r>
              <a:rPr lang="zh-CN" altLang="zh-CN" dirty="0"/>
              <a:t>吉普森研究公司的超级安全口令</a:t>
            </a:r>
            <a:r>
              <a:rPr lang="zh-CN" altLang="zh-CN" dirty="0" smtClean="0"/>
              <a:t>生成器</a:t>
            </a:r>
            <a:endParaRPr lang="en-US" dirty="0" smtClean="0"/>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0C6928F0-F0AE-4772-A31F-2D21A4BBBFA2}" type="slidenum">
              <a:rPr lang="en-US" smtClean="0"/>
              <a:pPr>
                <a:defRPr/>
              </a:pPr>
              <a:t>83</a:t>
            </a:fld>
            <a:endParaRPr lang="en-US" dirty="0"/>
          </a:p>
        </p:txBody>
      </p:sp>
      <p:sp>
        <p:nvSpPr>
          <p:cNvPr id="5" name="TextBox 1"/>
          <p:cNvSpPr txBox="1">
            <a:spLocks noChangeArrowheads="1"/>
          </p:cNvSpPr>
          <p:nvPr/>
        </p:nvSpPr>
        <p:spPr bwMode="auto">
          <a:xfrm rot="16200000">
            <a:off x="7553412" y="4086260"/>
            <a:ext cx="191911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dirty="0"/>
              <a:t>© </a:t>
            </a:r>
            <a:r>
              <a:rPr lang="zh-CN" altLang="en-US" dirty="0" smtClean="0"/>
              <a:t>圣旨学习</a:t>
            </a:r>
            <a:r>
              <a:rPr lang="en-US" dirty="0" smtClean="0"/>
              <a:t> </a:t>
            </a:r>
            <a:r>
              <a:rPr lang="en-US" dirty="0"/>
              <a:t>2013</a:t>
            </a:r>
          </a:p>
        </p:txBody>
      </p:sp>
      <p:sp>
        <p:nvSpPr>
          <p:cNvPr id="6" name="Rectangle 6"/>
          <p:cNvSpPr>
            <a:spLocks noChangeArrowheads="1"/>
          </p:cNvSpPr>
          <p:nvPr/>
        </p:nvSpPr>
        <p:spPr bwMode="auto">
          <a:xfrm>
            <a:off x="533400" y="5782240"/>
            <a:ext cx="41360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a:t>
            </a:r>
            <a:r>
              <a:rPr lang="en-US" b="1" dirty="0" smtClean="0"/>
              <a:t>8-10  </a:t>
            </a:r>
            <a:r>
              <a:rPr lang="zh-CN" altLang="zh-CN" dirty="0" smtClean="0"/>
              <a:t>口令</a:t>
            </a:r>
            <a:r>
              <a:rPr lang="zh-CN" altLang="zh-CN" dirty="0"/>
              <a:t>示例，强度从极弱到极</a:t>
            </a:r>
            <a:r>
              <a:rPr lang="zh-CN" altLang="zh-CN" dirty="0" smtClean="0"/>
              <a:t>强</a:t>
            </a:r>
            <a:endParaRPr lang="en-US"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685800"/>
            <a:ext cx="5397500" cy="4572000"/>
          </a:xfrm>
          <a:prstGeom prst="rect">
            <a:avLst/>
          </a:prstGeom>
        </p:spPr>
      </p:pic>
    </p:spTree>
    <p:extLst>
      <p:ext uri="{BB962C8B-B14F-4D97-AF65-F5344CB8AC3E}">
        <p14:creationId xmlns:p14="http://schemas.microsoft.com/office/powerpoint/2010/main" val="3568070002"/>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71FD69C-AFF5-470A-BEFA-3C9A0F12C018}" type="slidenum">
              <a:rPr lang="en-US" smtClean="0"/>
              <a:pPr/>
              <a:t>84</a:t>
            </a:fld>
            <a:endParaRPr lang="en-US" dirty="0" smtClean="0"/>
          </a:p>
        </p:txBody>
      </p:sp>
      <p:sp>
        <p:nvSpPr>
          <p:cNvPr id="86020" name="Rectangle 7"/>
          <p:cNvSpPr>
            <a:spLocks noGrp="1" noChangeArrowheads="1"/>
          </p:cNvSpPr>
          <p:nvPr>
            <p:ph type="title" idx="4294967295"/>
          </p:nvPr>
        </p:nvSpPr>
        <p:spPr/>
        <p:txBody>
          <a:bodyPr/>
          <a:lstStyle/>
          <a:p>
            <a:r>
              <a:rPr lang="en-US" altLang="zh-CN" dirty="0" smtClean="0"/>
              <a:t>8.4.2  </a:t>
            </a:r>
            <a:r>
              <a:rPr lang="zh-CN" altLang="en-US" dirty="0" smtClean="0"/>
              <a:t>对数据库的安全威胁</a:t>
            </a:r>
            <a:endParaRPr lang="en-US" dirty="0" smtClean="0"/>
          </a:p>
        </p:txBody>
      </p:sp>
      <p:sp>
        <p:nvSpPr>
          <p:cNvPr id="86021" name="Rectangle 8"/>
          <p:cNvSpPr>
            <a:spLocks noGrp="1" noChangeArrowheads="1"/>
          </p:cNvSpPr>
          <p:nvPr>
            <p:ph type="body" idx="4294967295"/>
          </p:nvPr>
        </p:nvSpPr>
        <p:spPr/>
        <p:txBody>
          <a:bodyPr/>
          <a:lstStyle/>
          <a:p>
            <a:r>
              <a:rPr lang="zh-CN" altLang="zh-CN" dirty="0"/>
              <a:t>用户名和</a:t>
            </a:r>
            <a:r>
              <a:rPr lang="zh-CN" altLang="zh-CN" dirty="0" smtClean="0"/>
              <a:t>口令</a:t>
            </a:r>
            <a:endParaRPr lang="en-US" dirty="0" smtClean="0"/>
          </a:p>
          <a:p>
            <a:pPr lvl="1"/>
            <a:r>
              <a:rPr lang="zh-CN" altLang="en-US" dirty="0" smtClean="0"/>
              <a:t>存储在没有加密的表中</a:t>
            </a:r>
            <a:endParaRPr lang="en-US" dirty="0" smtClean="0"/>
          </a:p>
          <a:p>
            <a:pPr lvl="1"/>
            <a:r>
              <a:rPr lang="zh-CN" altLang="zh-CN" dirty="0"/>
              <a:t>没有对数据库进行安全</a:t>
            </a:r>
            <a:r>
              <a:rPr lang="zh-CN" altLang="zh-CN" dirty="0" smtClean="0"/>
              <a:t>保护</a:t>
            </a:r>
            <a:endParaRPr lang="en-US" dirty="0" smtClean="0"/>
          </a:p>
          <a:p>
            <a:pPr lvl="2"/>
            <a:r>
              <a:rPr lang="zh-CN" altLang="zh-CN" dirty="0"/>
              <a:t>仅依赖</a:t>
            </a:r>
            <a:r>
              <a:rPr lang="en-US" altLang="zh-CN" dirty="0"/>
              <a:t>Web</a:t>
            </a:r>
            <a:r>
              <a:rPr lang="zh-CN" altLang="zh-CN" dirty="0"/>
              <a:t>服务器的</a:t>
            </a:r>
            <a:r>
              <a:rPr lang="zh-CN" altLang="zh-CN" dirty="0" smtClean="0"/>
              <a:t>安全措施</a:t>
            </a:r>
            <a:endParaRPr lang="en-US" dirty="0" smtClean="0"/>
          </a:p>
          <a:p>
            <a:r>
              <a:rPr lang="zh-CN" altLang="en-US" dirty="0" smtClean="0"/>
              <a:t>未经授权用户</a:t>
            </a:r>
            <a:endParaRPr lang="en-US" dirty="0" smtClean="0"/>
          </a:p>
          <a:p>
            <a:pPr lvl="1"/>
            <a:r>
              <a:rPr lang="zh-CN" altLang="zh-CN" dirty="0"/>
              <a:t>伪装成合法的数据库</a:t>
            </a:r>
            <a:r>
              <a:rPr lang="zh-CN" altLang="zh-CN" dirty="0" smtClean="0"/>
              <a:t>用户</a:t>
            </a:r>
            <a:endParaRPr lang="en-US" dirty="0" smtClean="0"/>
          </a:p>
          <a:p>
            <a:r>
              <a:rPr lang="zh-CN" altLang="zh-CN" dirty="0"/>
              <a:t>隐藏在数据库系统里的特洛伊木马</a:t>
            </a:r>
            <a:r>
              <a:rPr lang="zh-CN" altLang="zh-CN" dirty="0" smtClean="0"/>
              <a:t>程序</a:t>
            </a:r>
            <a:endParaRPr lang="en-US" dirty="0" smtClean="0"/>
          </a:p>
          <a:p>
            <a:pPr lvl="1"/>
            <a:r>
              <a:rPr lang="zh-CN" altLang="zh-CN" dirty="0"/>
              <a:t>泄露</a:t>
            </a:r>
            <a:r>
              <a:rPr lang="zh-CN" altLang="zh-CN" dirty="0" smtClean="0"/>
              <a:t>信息</a:t>
            </a:r>
            <a:endParaRPr lang="en-US" dirty="0" smtClean="0"/>
          </a:p>
          <a:p>
            <a:pPr lvl="1"/>
            <a:r>
              <a:rPr lang="zh-CN" altLang="en-US" dirty="0" smtClean="0"/>
              <a:t>删除数据库中的所有权限控制</a:t>
            </a:r>
            <a:endParaRPr lang="en-US" dirty="0" smtClean="0"/>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1F5127D-77FF-4060-AB0C-C911AD9D0119}" type="slidenum">
              <a:rPr lang="en-US" smtClean="0"/>
              <a:pPr/>
              <a:t>85</a:t>
            </a:fld>
            <a:endParaRPr lang="en-US" dirty="0" smtClean="0"/>
          </a:p>
        </p:txBody>
      </p:sp>
      <p:sp>
        <p:nvSpPr>
          <p:cNvPr id="87044" name="Rectangle 7"/>
          <p:cNvSpPr>
            <a:spLocks noGrp="1" noChangeArrowheads="1"/>
          </p:cNvSpPr>
          <p:nvPr>
            <p:ph type="title" idx="4294967295"/>
          </p:nvPr>
        </p:nvSpPr>
        <p:spPr/>
        <p:txBody>
          <a:bodyPr/>
          <a:lstStyle/>
          <a:p>
            <a:r>
              <a:rPr lang="en-US" altLang="zh-CN" dirty="0" smtClean="0"/>
              <a:t>8.4.3  </a:t>
            </a:r>
            <a:r>
              <a:rPr lang="zh-CN" altLang="zh-CN" dirty="0" smtClean="0"/>
              <a:t>其他</a:t>
            </a:r>
            <a:r>
              <a:rPr lang="zh-CN" altLang="zh-CN" dirty="0"/>
              <a:t>编程威胁</a:t>
            </a:r>
          </a:p>
        </p:txBody>
      </p:sp>
      <p:sp>
        <p:nvSpPr>
          <p:cNvPr id="87045" name="Rectangle 8"/>
          <p:cNvSpPr>
            <a:spLocks noGrp="1" noChangeArrowheads="1"/>
          </p:cNvSpPr>
          <p:nvPr>
            <p:ph type="body" idx="4294967295"/>
          </p:nvPr>
        </p:nvSpPr>
        <p:spPr/>
        <p:txBody>
          <a:bodyPr/>
          <a:lstStyle/>
          <a:p>
            <a:pPr>
              <a:lnSpc>
                <a:spcPct val="90000"/>
              </a:lnSpc>
            </a:pPr>
            <a:r>
              <a:rPr lang="zh-CN" altLang="zh-CN" dirty="0" smtClean="0"/>
              <a:t>服务器上</a:t>
            </a:r>
            <a:r>
              <a:rPr lang="zh-CN" altLang="en-US" dirty="0"/>
              <a:t>运行的</a:t>
            </a:r>
            <a:r>
              <a:rPr lang="en-US" altLang="zh-CN" dirty="0" smtClean="0"/>
              <a:t>Java</a:t>
            </a:r>
            <a:r>
              <a:rPr lang="zh-CN" altLang="zh-CN" dirty="0"/>
              <a:t>或</a:t>
            </a:r>
            <a:r>
              <a:rPr lang="en-US" altLang="zh-CN" dirty="0"/>
              <a:t>C++</a:t>
            </a:r>
            <a:r>
              <a:rPr lang="zh-CN" altLang="zh-CN" dirty="0" smtClean="0"/>
              <a:t>程序</a:t>
            </a:r>
            <a:endParaRPr lang="en-US" dirty="0" smtClean="0"/>
          </a:p>
          <a:p>
            <a:pPr lvl="1">
              <a:lnSpc>
                <a:spcPct val="90000"/>
              </a:lnSpc>
            </a:pPr>
            <a:r>
              <a:rPr lang="zh-CN" altLang="zh-CN" dirty="0"/>
              <a:t>通过客户机传输给</a:t>
            </a:r>
            <a:r>
              <a:rPr lang="en-US" altLang="zh-CN" dirty="0"/>
              <a:t>Web</a:t>
            </a:r>
            <a:r>
              <a:rPr lang="zh-CN" altLang="zh-CN" dirty="0" smtClean="0"/>
              <a:t>服务器</a:t>
            </a:r>
            <a:endParaRPr lang="en-US" dirty="0" smtClean="0"/>
          </a:p>
          <a:p>
            <a:pPr lvl="1">
              <a:lnSpc>
                <a:spcPct val="90000"/>
              </a:lnSpc>
            </a:pPr>
            <a:r>
              <a:rPr lang="zh-CN" altLang="zh-CN" dirty="0" smtClean="0"/>
              <a:t>驻留</a:t>
            </a:r>
            <a:r>
              <a:rPr lang="zh-CN" altLang="zh-CN" dirty="0"/>
              <a:t>在服务器</a:t>
            </a:r>
            <a:r>
              <a:rPr lang="zh-CN" altLang="zh-CN" dirty="0" smtClean="0"/>
              <a:t>上</a:t>
            </a:r>
            <a:endParaRPr lang="en-US" dirty="0" smtClean="0"/>
          </a:p>
          <a:p>
            <a:pPr lvl="1">
              <a:lnSpc>
                <a:spcPct val="90000"/>
              </a:lnSpc>
            </a:pPr>
            <a:r>
              <a:rPr lang="zh-CN" altLang="zh-CN" dirty="0"/>
              <a:t>使用</a:t>
            </a:r>
            <a:r>
              <a:rPr lang="zh-CN" altLang="zh-CN" dirty="0" smtClean="0"/>
              <a:t>缓存</a:t>
            </a:r>
            <a:endParaRPr lang="en-US" b="1" dirty="0" smtClean="0"/>
          </a:p>
          <a:p>
            <a:pPr lvl="2">
              <a:lnSpc>
                <a:spcPct val="90000"/>
              </a:lnSpc>
            </a:pPr>
            <a:r>
              <a:rPr lang="zh-CN" altLang="zh-CN" dirty="0"/>
              <a:t>存放从文件或数据库中读取数据的单独的内存</a:t>
            </a:r>
            <a:r>
              <a:rPr lang="zh-CN" altLang="zh-CN" dirty="0" smtClean="0"/>
              <a:t>区域</a:t>
            </a:r>
            <a:endParaRPr lang="en-US" dirty="0" smtClean="0"/>
          </a:p>
          <a:p>
            <a:pPr lvl="1">
              <a:lnSpc>
                <a:spcPct val="90000"/>
              </a:lnSpc>
            </a:pPr>
            <a:r>
              <a:rPr lang="zh-CN" altLang="zh-CN" dirty="0"/>
              <a:t>缓存</a:t>
            </a:r>
            <a:r>
              <a:rPr lang="zh-CN" altLang="zh-CN" dirty="0" smtClean="0"/>
              <a:t>溢出</a:t>
            </a:r>
            <a:r>
              <a:rPr lang="zh-CN" altLang="en-US" dirty="0" smtClean="0"/>
              <a:t>错误</a:t>
            </a:r>
            <a:endParaRPr lang="en-US" dirty="0" smtClean="0"/>
          </a:p>
          <a:p>
            <a:pPr lvl="2">
              <a:lnSpc>
                <a:spcPct val="90000"/>
              </a:lnSpc>
            </a:pPr>
            <a:r>
              <a:rPr lang="zh-CN" altLang="zh-CN" dirty="0"/>
              <a:t>向缓存发送数据的程序可能会出错，导致缓存</a:t>
            </a:r>
            <a:r>
              <a:rPr lang="zh-CN" altLang="zh-CN" dirty="0" smtClean="0"/>
              <a:t>溢出</a:t>
            </a:r>
            <a:endParaRPr lang="en-US" dirty="0" smtClean="0"/>
          </a:p>
          <a:p>
            <a:pPr lvl="2">
              <a:lnSpc>
                <a:spcPct val="90000"/>
              </a:lnSpc>
            </a:pPr>
            <a:r>
              <a:rPr lang="zh-CN" altLang="en-US" dirty="0"/>
              <a:t>多余的数据</a:t>
            </a:r>
            <a:r>
              <a:rPr lang="zh-CN" altLang="en-US" dirty="0" smtClean="0"/>
              <a:t>溢出指定</a:t>
            </a:r>
            <a:r>
              <a:rPr lang="zh-CN" altLang="en-US" dirty="0"/>
              <a:t>的</a:t>
            </a:r>
            <a:r>
              <a:rPr lang="zh-CN" altLang="en-US" dirty="0" smtClean="0"/>
              <a:t>缓冲存储器之外</a:t>
            </a:r>
            <a:endParaRPr lang="zh-CN" altLang="en-US" dirty="0"/>
          </a:p>
          <a:p>
            <a:pPr lvl="2">
              <a:lnSpc>
                <a:spcPct val="90000"/>
              </a:lnSpc>
            </a:pPr>
            <a:r>
              <a:rPr lang="zh-CN" altLang="en-US" dirty="0" smtClean="0"/>
              <a:t>原因</a:t>
            </a:r>
            <a:r>
              <a:rPr lang="en-US" dirty="0" smtClean="0"/>
              <a:t>: </a:t>
            </a:r>
            <a:r>
              <a:rPr lang="zh-CN" altLang="en-US" dirty="0" smtClean="0"/>
              <a:t>程序错误或故意</a:t>
            </a:r>
            <a:endParaRPr lang="en-US" dirty="0" smtClean="0"/>
          </a:p>
          <a:p>
            <a:pPr lvl="2">
              <a:lnSpc>
                <a:spcPct val="90000"/>
              </a:lnSpc>
            </a:pPr>
            <a:r>
              <a:rPr lang="en-US" dirty="0" smtClean="0"/>
              <a:t>1998 </a:t>
            </a:r>
            <a:r>
              <a:rPr lang="zh-CN" altLang="en-US" dirty="0" smtClean="0"/>
              <a:t>互联网蠕虫</a:t>
            </a:r>
            <a:endParaRPr lang="en-US" dirty="0" smtClean="0"/>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75F1AD1-03A7-4C33-BDFE-8E1606596163}" type="slidenum">
              <a:rPr lang="en-US" smtClean="0"/>
              <a:pPr/>
              <a:t>86</a:t>
            </a:fld>
            <a:endParaRPr lang="en-US" dirty="0" smtClean="0"/>
          </a:p>
        </p:txBody>
      </p:sp>
      <p:sp>
        <p:nvSpPr>
          <p:cNvPr id="88068" name="Rectangle 7"/>
          <p:cNvSpPr>
            <a:spLocks noGrp="1" noChangeArrowheads="1"/>
          </p:cNvSpPr>
          <p:nvPr>
            <p:ph type="title" idx="4294967295"/>
          </p:nvPr>
        </p:nvSpPr>
        <p:spPr/>
        <p:txBody>
          <a:bodyPr/>
          <a:lstStyle/>
          <a:p>
            <a:r>
              <a:rPr lang="en-US" altLang="zh-CN" dirty="0" smtClean="0"/>
              <a:t>8.4.3  </a:t>
            </a:r>
            <a:r>
              <a:rPr lang="zh-CN" altLang="zh-CN" dirty="0" smtClean="0"/>
              <a:t>其他</a:t>
            </a:r>
            <a:r>
              <a:rPr lang="zh-CN" altLang="zh-CN" dirty="0"/>
              <a:t>编程</a:t>
            </a:r>
            <a:r>
              <a:rPr lang="zh-CN" altLang="zh-CN" dirty="0" smtClean="0"/>
              <a:t>威胁</a:t>
            </a:r>
            <a:r>
              <a:rPr lang="zh-CN" altLang="en-US" dirty="0" smtClean="0"/>
              <a:t>（续）</a:t>
            </a:r>
            <a:endParaRPr lang="en-US" dirty="0" smtClean="0"/>
          </a:p>
        </p:txBody>
      </p:sp>
      <p:sp>
        <p:nvSpPr>
          <p:cNvPr id="88069" name="Rectangle 8"/>
          <p:cNvSpPr>
            <a:spLocks noGrp="1" noChangeArrowheads="1"/>
          </p:cNvSpPr>
          <p:nvPr>
            <p:ph type="body" idx="4294967295"/>
          </p:nvPr>
        </p:nvSpPr>
        <p:spPr/>
        <p:txBody>
          <a:bodyPr/>
          <a:lstStyle/>
          <a:p>
            <a:r>
              <a:rPr lang="zh-CN" altLang="zh-CN" dirty="0"/>
              <a:t>更狡猾的溢出</a:t>
            </a:r>
            <a:r>
              <a:rPr lang="zh-CN" altLang="zh-CN" dirty="0" smtClean="0"/>
              <a:t>攻击</a:t>
            </a:r>
            <a:endParaRPr lang="en-US" dirty="0" smtClean="0"/>
          </a:p>
          <a:p>
            <a:pPr lvl="1"/>
            <a:r>
              <a:rPr lang="zh-CN" altLang="zh-CN" dirty="0"/>
              <a:t>将指令写在关键的内存位置</a:t>
            </a:r>
            <a:r>
              <a:rPr lang="zh-CN" altLang="zh-CN" dirty="0" smtClean="0"/>
              <a:t>上</a:t>
            </a:r>
            <a:endParaRPr lang="en-US" dirty="0" smtClean="0"/>
          </a:p>
          <a:p>
            <a:pPr lvl="1"/>
            <a:r>
              <a:rPr lang="en-US" altLang="zh-CN" dirty="0"/>
              <a:t>Web</a:t>
            </a:r>
            <a:r>
              <a:rPr lang="zh-CN" altLang="zh-CN" dirty="0"/>
              <a:t>服务器通过载入记录攻击程序地址的内部寄存器来恢复</a:t>
            </a:r>
            <a:r>
              <a:rPr lang="zh-CN" altLang="zh-CN" dirty="0" smtClean="0"/>
              <a:t>执行</a:t>
            </a:r>
            <a:endParaRPr lang="en-US" dirty="0" smtClean="0"/>
          </a:p>
          <a:p>
            <a:r>
              <a:rPr lang="zh-CN" altLang="zh-CN" dirty="0" smtClean="0"/>
              <a:t>降低</a:t>
            </a:r>
            <a:r>
              <a:rPr lang="zh-CN" altLang="en-US" dirty="0" smtClean="0"/>
              <a:t>潜在的</a:t>
            </a:r>
            <a:r>
              <a:rPr lang="zh-CN" altLang="zh-CN" dirty="0" smtClean="0"/>
              <a:t>缓存溢出</a:t>
            </a:r>
            <a:r>
              <a:rPr lang="zh-CN" altLang="en-US" dirty="0" smtClean="0"/>
              <a:t>危害</a:t>
            </a:r>
            <a:endParaRPr lang="en-US" dirty="0" smtClean="0"/>
          </a:p>
          <a:p>
            <a:pPr lvl="1"/>
            <a:r>
              <a:rPr lang="zh-CN" altLang="en-US" dirty="0"/>
              <a:t>良好</a:t>
            </a:r>
            <a:r>
              <a:rPr lang="zh-CN" altLang="en-US" dirty="0" smtClean="0"/>
              <a:t>的</a:t>
            </a:r>
            <a:r>
              <a:rPr lang="zh-CN" altLang="zh-CN" dirty="0" smtClean="0"/>
              <a:t>编程</a:t>
            </a:r>
            <a:r>
              <a:rPr lang="zh-CN" altLang="zh-CN" dirty="0"/>
              <a:t>可以降低缓存溢出带来的</a:t>
            </a:r>
            <a:r>
              <a:rPr lang="zh-CN" altLang="zh-CN" dirty="0" smtClean="0"/>
              <a:t>问题</a:t>
            </a:r>
            <a:endParaRPr lang="en-US" dirty="0" smtClean="0"/>
          </a:p>
          <a:p>
            <a:pPr lvl="1"/>
            <a:r>
              <a:rPr lang="zh-CN" altLang="en-US" dirty="0"/>
              <a:t>用某些</a:t>
            </a:r>
            <a:r>
              <a:rPr lang="zh-CN" altLang="zh-CN" dirty="0" smtClean="0"/>
              <a:t>硬件</a:t>
            </a:r>
            <a:r>
              <a:rPr lang="zh-CN" altLang="en-US" dirty="0" smtClean="0"/>
              <a:t>功能</a:t>
            </a:r>
            <a:endParaRPr lang="en-US" dirty="0" smtClean="0"/>
          </a:p>
          <a:p>
            <a:r>
              <a:rPr lang="zh-CN" altLang="zh-CN" dirty="0"/>
              <a:t>邮件</a:t>
            </a:r>
            <a:r>
              <a:rPr lang="zh-CN" altLang="zh-CN" dirty="0" smtClean="0"/>
              <a:t>炸弹</a:t>
            </a:r>
            <a:r>
              <a:rPr lang="zh-CN" altLang="en-US" dirty="0" smtClean="0"/>
              <a:t>攻击</a:t>
            </a:r>
            <a:endParaRPr lang="en-US" dirty="0" smtClean="0"/>
          </a:p>
          <a:p>
            <a:pPr lvl="1"/>
            <a:r>
              <a:rPr lang="zh-CN" altLang="zh-CN" dirty="0"/>
              <a:t>数以千计的人将同一消息发给一个电子邮件</a:t>
            </a:r>
            <a:r>
              <a:rPr lang="zh-CN" altLang="zh-CN" dirty="0" smtClean="0"/>
              <a:t>地址</a:t>
            </a:r>
            <a:endParaRPr lang="en-US" dirty="0" smtClean="0"/>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EBE0516-240A-4933-AA4C-7FD2F152EF64}" type="slidenum">
              <a:rPr lang="en-US" smtClean="0"/>
              <a:pPr/>
              <a:t>87</a:t>
            </a:fld>
            <a:endParaRPr lang="en-US" dirty="0" smtClean="0"/>
          </a:p>
        </p:txBody>
      </p:sp>
      <p:sp>
        <p:nvSpPr>
          <p:cNvPr id="89092" name="Rectangle 7"/>
          <p:cNvSpPr>
            <a:spLocks noGrp="1" noChangeArrowheads="1"/>
          </p:cNvSpPr>
          <p:nvPr>
            <p:ph type="title" idx="4294967295"/>
          </p:nvPr>
        </p:nvSpPr>
        <p:spPr/>
        <p:txBody>
          <a:bodyPr/>
          <a:lstStyle/>
          <a:p>
            <a:r>
              <a:rPr lang="en-US" altLang="zh-CN" dirty="0" smtClean="0"/>
              <a:t>8.4.4  </a:t>
            </a:r>
            <a:r>
              <a:rPr lang="zh-CN" altLang="zh-CN" dirty="0" smtClean="0"/>
              <a:t>对</a:t>
            </a:r>
            <a:r>
              <a:rPr lang="en-US" altLang="zh-CN" dirty="0"/>
              <a:t>Web</a:t>
            </a:r>
            <a:r>
              <a:rPr lang="zh-CN" altLang="zh-CN" dirty="0"/>
              <a:t>服务器物理安全的</a:t>
            </a:r>
            <a:r>
              <a:rPr lang="zh-CN" altLang="zh-CN" dirty="0" smtClean="0"/>
              <a:t>威胁</a:t>
            </a:r>
            <a:endParaRPr lang="en-US" dirty="0" smtClean="0"/>
          </a:p>
        </p:txBody>
      </p:sp>
      <p:sp>
        <p:nvSpPr>
          <p:cNvPr id="89093" name="Rectangle 8"/>
          <p:cNvSpPr>
            <a:spLocks noGrp="1" noChangeArrowheads="1"/>
          </p:cNvSpPr>
          <p:nvPr>
            <p:ph type="body" idx="4294967295"/>
          </p:nvPr>
        </p:nvSpPr>
        <p:spPr/>
        <p:txBody>
          <a:bodyPr/>
          <a:lstStyle/>
          <a:p>
            <a:r>
              <a:rPr lang="zh-CN" altLang="en-US" dirty="0" smtClean="0"/>
              <a:t>保护</a:t>
            </a:r>
            <a:r>
              <a:rPr lang="en-US" altLang="zh-CN" dirty="0" smtClean="0"/>
              <a:t>Web</a:t>
            </a:r>
            <a:r>
              <a:rPr lang="zh-CN" altLang="zh-CN" dirty="0" smtClean="0"/>
              <a:t>服务器</a:t>
            </a:r>
            <a:endParaRPr lang="en-US" dirty="0" smtClean="0"/>
          </a:p>
          <a:p>
            <a:pPr lvl="1"/>
            <a:r>
              <a:rPr lang="zh-CN" altLang="zh-CN" dirty="0"/>
              <a:t>通过</a:t>
            </a:r>
            <a:r>
              <a:rPr lang="en-US" altLang="zh-CN" dirty="0"/>
              <a:t>CSP</a:t>
            </a:r>
            <a:r>
              <a:rPr lang="zh-CN" altLang="zh-CN" dirty="0"/>
              <a:t>托管</a:t>
            </a:r>
            <a:r>
              <a:rPr lang="zh-CN" altLang="zh-CN" dirty="0" smtClean="0"/>
              <a:t>网站</a:t>
            </a:r>
            <a:endParaRPr lang="en-US" dirty="0" smtClean="0"/>
          </a:p>
          <a:p>
            <a:pPr lvl="2"/>
            <a:r>
              <a:rPr lang="en-US" altLang="zh-CN" dirty="0"/>
              <a:t>CSP</a:t>
            </a:r>
            <a:r>
              <a:rPr lang="zh-CN" altLang="zh-CN" dirty="0"/>
              <a:t>对这些物理设施的维护要强于公司在自己办公场所提供的</a:t>
            </a:r>
            <a:r>
              <a:rPr lang="zh-CN" altLang="zh-CN" dirty="0" smtClean="0"/>
              <a:t>安全措施</a:t>
            </a:r>
            <a:endParaRPr lang="en-US" dirty="0" smtClean="0"/>
          </a:p>
          <a:p>
            <a:pPr lvl="1"/>
            <a:r>
              <a:rPr lang="zh-CN" altLang="zh-CN" dirty="0"/>
              <a:t>在远程维护服务器内容的</a:t>
            </a:r>
            <a:r>
              <a:rPr lang="zh-CN" altLang="zh-CN" dirty="0" smtClean="0"/>
              <a:t>备份</a:t>
            </a:r>
            <a:endParaRPr lang="en-US" dirty="0" smtClean="0"/>
          </a:p>
          <a:p>
            <a:pPr lvl="1"/>
            <a:r>
              <a:rPr lang="zh-CN" altLang="en-US" dirty="0" smtClean="0"/>
              <a:t>依赖</a:t>
            </a:r>
            <a:r>
              <a:rPr lang="zh-CN" altLang="zh-CN" dirty="0" smtClean="0"/>
              <a:t>网络</a:t>
            </a:r>
            <a:r>
              <a:rPr lang="zh-CN" altLang="zh-CN" dirty="0"/>
              <a:t>服务提供</a:t>
            </a:r>
            <a:r>
              <a:rPr lang="zh-CN" altLang="zh-CN" dirty="0" smtClean="0"/>
              <a:t>商</a:t>
            </a:r>
            <a:endParaRPr lang="en-US" dirty="0" smtClean="0"/>
          </a:p>
          <a:p>
            <a:pPr lvl="2"/>
            <a:r>
              <a:rPr lang="zh-CN" altLang="zh-CN" dirty="0"/>
              <a:t>来</a:t>
            </a:r>
            <a:r>
              <a:rPr lang="zh-CN" altLang="zh-CN" dirty="0" smtClean="0"/>
              <a:t>提供</a:t>
            </a:r>
            <a:r>
              <a:rPr lang="zh-CN" altLang="en-US" dirty="0" smtClean="0"/>
              <a:t>管理服务以及</a:t>
            </a:r>
            <a:r>
              <a:rPr lang="en-US" altLang="zh-CN" dirty="0" smtClean="0"/>
              <a:t>Web</a:t>
            </a:r>
            <a:r>
              <a:rPr lang="zh-CN" altLang="zh-CN" dirty="0"/>
              <a:t>服务器的安全</a:t>
            </a:r>
            <a:r>
              <a:rPr lang="zh-CN" altLang="zh-CN" dirty="0" smtClean="0"/>
              <a:t>保护</a:t>
            </a:r>
            <a:endParaRPr lang="en-US" dirty="0" smtClean="0"/>
          </a:p>
          <a:p>
            <a:pPr lvl="1"/>
            <a:r>
              <a:rPr lang="zh-CN" altLang="zh-CN" dirty="0" smtClean="0"/>
              <a:t>聘请</a:t>
            </a:r>
            <a:r>
              <a:rPr lang="zh-CN" altLang="en-US" dirty="0" smtClean="0"/>
              <a:t>小型、</a:t>
            </a:r>
            <a:r>
              <a:rPr lang="zh-CN" altLang="zh-CN" dirty="0" smtClean="0"/>
              <a:t>专业</a:t>
            </a:r>
            <a:r>
              <a:rPr lang="zh-CN" altLang="zh-CN" dirty="0"/>
              <a:t>的安全服务提供</a:t>
            </a:r>
            <a:r>
              <a:rPr lang="zh-CN" altLang="zh-CN" dirty="0" smtClean="0"/>
              <a:t>商</a:t>
            </a:r>
            <a:endParaRPr lang="en-US" dirty="0" smtClean="0"/>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title" idx="4294967295"/>
          </p:nvPr>
        </p:nvSpPr>
        <p:spPr/>
        <p:txBody>
          <a:bodyPr/>
          <a:lstStyle/>
          <a:p>
            <a:r>
              <a:rPr lang="en-US" altLang="zh-CN" dirty="0" smtClean="0"/>
              <a:t>8.4.5  </a:t>
            </a:r>
            <a:r>
              <a:rPr lang="zh-CN" altLang="zh-CN" dirty="0" smtClean="0"/>
              <a:t>访问</a:t>
            </a:r>
            <a:r>
              <a:rPr lang="zh-CN" altLang="zh-CN" dirty="0"/>
              <a:t>控制和认证</a:t>
            </a:r>
          </a:p>
        </p:txBody>
      </p:sp>
      <p:sp>
        <p:nvSpPr>
          <p:cNvPr id="90115" name="Rectangle 8"/>
          <p:cNvSpPr>
            <a:spLocks noGrp="1" noChangeArrowheads="1"/>
          </p:cNvSpPr>
          <p:nvPr>
            <p:ph type="body" idx="4294967295"/>
          </p:nvPr>
        </p:nvSpPr>
        <p:spPr>
          <a:xfrm>
            <a:off x="457200" y="1447800"/>
            <a:ext cx="8229600" cy="4525963"/>
          </a:xfrm>
        </p:spPr>
        <p:txBody>
          <a:bodyPr/>
          <a:lstStyle/>
          <a:p>
            <a:r>
              <a:rPr lang="zh-CN" altLang="zh-CN" dirty="0"/>
              <a:t>访问控制和认证是指控制访问商务服务器的人及其所访问的</a:t>
            </a:r>
            <a:r>
              <a:rPr lang="zh-CN" altLang="zh-CN" dirty="0" smtClean="0"/>
              <a:t>内容</a:t>
            </a:r>
            <a:endParaRPr lang="en-US" altLang="zh-CN" dirty="0" smtClean="0"/>
          </a:p>
          <a:p>
            <a:r>
              <a:rPr lang="zh-CN" altLang="zh-CN" dirty="0"/>
              <a:t>认证</a:t>
            </a:r>
            <a:endParaRPr lang="en-US" dirty="0" smtClean="0"/>
          </a:p>
          <a:p>
            <a:pPr lvl="1"/>
            <a:r>
              <a:rPr lang="zh-CN" altLang="zh-CN" dirty="0"/>
              <a:t>验证期望访问计算机的人的</a:t>
            </a:r>
            <a:r>
              <a:rPr lang="zh-CN" altLang="zh-CN" dirty="0" smtClean="0"/>
              <a:t>身份</a:t>
            </a:r>
            <a:endParaRPr lang="en-US" dirty="0" smtClean="0"/>
          </a:p>
          <a:p>
            <a:r>
              <a:rPr lang="zh-CN" altLang="zh-CN" dirty="0" smtClean="0"/>
              <a:t>服务器</a:t>
            </a:r>
            <a:r>
              <a:rPr lang="zh-CN" altLang="en-US" dirty="0"/>
              <a:t>用户</a:t>
            </a:r>
            <a:r>
              <a:rPr lang="zh-CN" altLang="zh-CN" dirty="0" smtClean="0"/>
              <a:t>认证</a:t>
            </a:r>
            <a:endParaRPr lang="en-US" dirty="0" smtClean="0"/>
          </a:p>
          <a:p>
            <a:pPr lvl="1"/>
            <a:r>
              <a:rPr lang="zh-CN" altLang="zh-CN" dirty="0" smtClean="0"/>
              <a:t>服务器</a:t>
            </a:r>
            <a:r>
              <a:rPr lang="zh-CN" altLang="en-US" dirty="0" smtClean="0"/>
              <a:t>必须成功解密</a:t>
            </a:r>
            <a:r>
              <a:rPr lang="zh-CN" altLang="zh-CN" dirty="0" smtClean="0"/>
              <a:t>证书</a:t>
            </a:r>
            <a:r>
              <a:rPr lang="zh-CN" altLang="en-US" dirty="0" smtClean="0"/>
              <a:t>包含的</a:t>
            </a:r>
            <a:r>
              <a:rPr lang="zh-CN" altLang="zh-CN" dirty="0" smtClean="0"/>
              <a:t>数字签名</a:t>
            </a:r>
            <a:endParaRPr lang="en-US" altLang="zh-CN" dirty="0" smtClean="0"/>
          </a:p>
          <a:p>
            <a:pPr lvl="1"/>
            <a:r>
              <a:rPr lang="zh-CN" altLang="zh-CN" dirty="0"/>
              <a:t>服务器</a:t>
            </a:r>
            <a:r>
              <a:rPr lang="zh-CN" altLang="zh-CN" dirty="0" smtClean="0"/>
              <a:t>检查</a:t>
            </a:r>
            <a:r>
              <a:rPr lang="zh-CN" altLang="zh-CN" dirty="0"/>
              <a:t>证书上的时间</a:t>
            </a:r>
            <a:r>
              <a:rPr lang="zh-CN" altLang="zh-CN" dirty="0" smtClean="0"/>
              <a:t>标</a:t>
            </a:r>
            <a:r>
              <a:rPr lang="zh-CN" altLang="en-US" dirty="0" smtClean="0"/>
              <a:t>戳</a:t>
            </a:r>
            <a:endParaRPr lang="en-US" dirty="0" smtClean="0"/>
          </a:p>
          <a:p>
            <a:pPr lvl="1"/>
            <a:r>
              <a:rPr lang="zh-CN" altLang="zh-CN" dirty="0" smtClean="0"/>
              <a:t>服务器使用</a:t>
            </a:r>
            <a:r>
              <a:rPr lang="zh-CN" altLang="zh-CN" dirty="0"/>
              <a:t>回叫</a:t>
            </a:r>
            <a:r>
              <a:rPr lang="zh-CN" altLang="zh-CN" dirty="0" smtClean="0"/>
              <a:t>系统</a:t>
            </a:r>
            <a:endParaRPr lang="en-US" dirty="0" smtClean="0"/>
          </a:p>
          <a:p>
            <a:r>
              <a:rPr lang="zh-CN" altLang="en-US" dirty="0"/>
              <a:t>证书认证客户端计算机和用户</a:t>
            </a:r>
          </a:p>
          <a:p>
            <a:endParaRPr lang="en-US" dirty="0" smtClean="0"/>
          </a:p>
        </p:txBody>
      </p:sp>
      <p:sp>
        <p:nvSpPr>
          <p:cNvPr id="9011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18D79B5-45FB-47FB-B0D7-5DCE79728F76}" type="slidenum">
              <a:rPr lang="en-US" smtClean="0"/>
              <a:pPr/>
              <a:t>88</a:t>
            </a:fld>
            <a:endParaRPr lang="en-US" dirty="0" smtClean="0"/>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title" idx="4294967295"/>
          </p:nvPr>
        </p:nvSpPr>
        <p:spPr/>
        <p:txBody>
          <a:bodyPr/>
          <a:lstStyle/>
          <a:p>
            <a:r>
              <a:rPr lang="en-US" altLang="zh-CN" dirty="0" smtClean="0"/>
              <a:t>8.4.5  </a:t>
            </a:r>
            <a:r>
              <a:rPr lang="zh-CN" altLang="zh-CN" dirty="0" smtClean="0"/>
              <a:t>访问</a:t>
            </a:r>
            <a:r>
              <a:rPr lang="zh-CN" altLang="zh-CN" dirty="0"/>
              <a:t>控制和</a:t>
            </a:r>
            <a:r>
              <a:rPr lang="zh-CN" altLang="zh-CN" dirty="0" smtClean="0"/>
              <a:t>认证</a:t>
            </a:r>
            <a:r>
              <a:rPr lang="zh-CN" altLang="en-US" dirty="0" smtClean="0"/>
              <a:t>（续）</a:t>
            </a:r>
            <a:endParaRPr lang="en-US" dirty="0" smtClean="0"/>
          </a:p>
        </p:txBody>
      </p:sp>
      <p:sp>
        <p:nvSpPr>
          <p:cNvPr id="91139" name="Rectangle 8"/>
          <p:cNvSpPr>
            <a:spLocks noGrp="1" noChangeArrowheads="1"/>
          </p:cNvSpPr>
          <p:nvPr>
            <p:ph type="body" idx="4294967295"/>
          </p:nvPr>
        </p:nvSpPr>
        <p:spPr/>
        <p:txBody>
          <a:bodyPr/>
          <a:lstStyle/>
          <a:p>
            <a:r>
              <a:rPr lang="zh-CN" altLang="zh-CN" dirty="0"/>
              <a:t>用户名和</a:t>
            </a:r>
            <a:r>
              <a:rPr lang="zh-CN" altLang="zh-CN" dirty="0" smtClean="0"/>
              <a:t>口令</a:t>
            </a:r>
            <a:endParaRPr lang="en-US" dirty="0" smtClean="0"/>
          </a:p>
          <a:p>
            <a:pPr lvl="1"/>
            <a:r>
              <a:rPr lang="zh-CN" altLang="zh-CN" dirty="0"/>
              <a:t>提供了一定程度的</a:t>
            </a:r>
            <a:r>
              <a:rPr lang="zh-CN" altLang="zh-CN" dirty="0" smtClean="0"/>
              <a:t>保护</a:t>
            </a:r>
            <a:endParaRPr lang="en-US" dirty="0" smtClean="0"/>
          </a:p>
          <a:p>
            <a:r>
              <a:rPr lang="zh-CN" altLang="zh-CN" dirty="0"/>
              <a:t>以明文形式保存</a:t>
            </a:r>
            <a:r>
              <a:rPr lang="zh-CN" altLang="zh-CN" dirty="0" smtClean="0"/>
              <a:t>用户名</a:t>
            </a:r>
            <a:r>
              <a:rPr lang="en-US" dirty="0" smtClean="0"/>
              <a:t> </a:t>
            </a:r>
          </a:p>
          <a:p>
            <a:pPr lvl="1"/>
            <a:r>
              <a:rPr lang="zh-CN" altLang="zh-CN" dirty="0" smtClean="0"/>
              <a:t>用</a:t>
            </a:r>
            <a:r>
              <a:rPr lang="zh-CN" altLang="en-US" dirty="0" smtClean="0"/>
              <a:t>单向</a:t>
            </a:r>
            <a:r>
              <a:rPr lang="zh-CN" altLang="zh-CN" dirty="0" smtClean="0"/>
              <a:t>加密</a:t>
            </a:r>
            <a:r>
              <a:rPr lang="zh-CN" altLang="zh-CN" dirty="0"/>
              <a:t>方式来保存口令</a:t>
            </a:r>
            <a:endParaRPr lang="en-US" dirty="0" smtClean="0"/>
          </a:p>
          <a:p>
            <a:r>
              <a:rPr lang="zh-CN" altLang="en-US" dirty="0" smtClean="0"/>
              <a:t>问题</a:t>
            </a:r>
            <a:endParaRPr lang="en-US" dirty="0" smtClean="0"/>
          </a:p>
          <a:p>
            <a:pPr lvl="1"/>
            <a:r>
              <a:rPr lang="zh-CN" altLang="en-US" dirty="0" smtClean="0"/>
              <a:t>网站访问者可能会把用户名和口令以</a:t>
            </a:r>
            <a:r>
              <a:rPr lang="en-US" altLang="zh-CN" dirty="0" smtClean="0"/>
              <a:t>cookie</a:t>
            </a:r>
            <a:r>
              <a:rPr lang="zh-CN" altLang="en-US" dirty="0" smtClean="0"/>
              <a:t>的形式保存</a:t>
            </a:r>
            <a:endParaRPr lang="en-US" dirty="0" smtClean="0"/>
          </a:p>
          <a:p>
            <a:pPr lvl="2"/>
            <a:r>
              <a:rPr lang="zh-CN" altLang="zh-CN" dirty="0" smtClean="0"/>
              <a:t>信息</a:t>
            </a:r>
            <a:r>
              <a:rPr lang="zh-CN" altLang="en-US" dirty="0" smtClean="0"/>
              <a:t>可能</a:t>
            </a:r>
            <a:r>
              <a:rPr lang="zh-CN" altLang="zh-CN" dirty="0" smtClean="0"/>
              <a:t>以</a:t>
            </a:r>
            <a:r>
              <a:rPr lang="zh-CN" altLang="zh-CN" dirty="0"/>
              <a:t>明文</a:t>
            </a:r>
            <a:r>
              <a:rPr lang="zh-CN" altLang="zh-CN" dirty="0" smtClean="0"/>
              <a:t>形式</a:t>
            </a:r>
            <a:r>
              <a:rPr lang="zh-CN" altLang="en-US" dirty="0" smtClean="0"/>
              <a:t>存储</a:t>
            </a:r>
            <a:endParaRPr lang="en-US" dirty="0" smtClean="0"/>
          </a:p>
          <a:p>
            <a:r>
              <a:rPr lang="zh-CN" altLang="zh-CN" dirty="0"/>
              <a:t>访问控制表</a:t>
            </a:r>
            <a:r>
              <a:rPr lang="en-US" dirty="0" smtClean="0"/>
              <a:t>(</a:t>
            </a:r>
            <a:r>
              <a:rPr lang="en-US" b="1" dirty="0" smtClean="0"/>
              <a:t>ACL</a:t>
            </a:r>
            <a:r>
              <a:rPr lang="en-US" dirty="0" smtClean="0"/>
              <a:t>)</a:t>
            </a:r>
          </a:p>
          <a:p>
            <a:pPr lvl="1"/>
            <a:r>
              <a:rPr lang="zh-CN" altLang="zh-CN" dirty="0" smtClean="0"/>
              <a:t>限制</a:t>
            </a:r>
            <a:r>
              <a:rPr lang="zh-CN" altLang="en-US" dirty="0" smtClean="0"/>
              <a:t>用户</a:t>
            </a:r>
            <a:r>
              <a:rPr lang="zh-CN" altLang="zh-CN" dirty="0" smtClean="0"/>
              <a:t>文件</a:t>
            </a:r>
            <a:r>
              <a:rPr lang="zh-CN" altLang="zh-CN" dirty="0"/>
              <a:t>访问</a:t>
            </a:r>
            <a:r>
              <a:rPr lang="zh-CN" altLang="zh-CN" dirty="0" smtClean="0"/>
              <a:t>权限</a:t>
            </a:r>
            <a:endParaRPr lang="en-US" dirty="0" smtClean="0"/>
          </a:p>
        </p:txBody>
      </p:sp>
      <p:sp>
        <p:nvSpPr>
          <p:cNvPr id="9114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2120372-AC89-407B-AF49-E563835A3A1F}" type="slidenum">
              <a:rPr lang="en-US" smtClean="0"/>
              <a:pPr/>
              <a:t>89</a:t>
            </a:fld>
            <a:endParaRPr lang="en-US"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1472C29-8867-405B-A9B4-75366B511945}" type="slidenum">
              <a:rPr lang="en-US" smtClean="0"/>
              <a:pPr/>
              <a:t>9</a:t>
            </a:fld>
            <a:endParaRPr lang="en-US" dirty="0" smtClean="0"/>
          </a:p>
        </p:txBody>
      </p:sp>
      <p:sp>
        <p:nvSpPr>
          <p:cNvPr id="12292" name="Rectangle 7"/>
          <p:cNvSpPr>
            <a:spLocks noGrp="1" noChangeArrowheads="1"/>
          </p:cNvSpPr>
          <p:nvPr>
            <p:ph type="title" idx="4294967295"/>
          </p:nvPr>
        </p:nvSpPr>
        <p:spPr/>
        <p:txBody>
          <a:bodyPr/>
          <a:lstStyle/>
          <a:p>
            <a:r>
              <a:rPr lang="en-US" altLang="zh-CN" dirty="0" smtClean="0"/>
              <a:t>8.1.2  </a:t>
            </a:r>
            <a:r>
              <a:rPr lang="zh-CN" altLang="en-US" dirty="0" smtClean="0"/>
              <a:t>计算机安全和风险管理（续）</a:t>
            </a:r>
            <a:endParaRPr lang="en-US" dirty="0" smtClean="0"/>
          </a:p>
        </p:txBody>
      </p:sp>
      <p:sp>
        <p:nvSpPr>
          <p:cNvPr id="12293" name="Rectangle 8"/>
          <p:cNvSpPr>
            <a:spLocks noGrp="1" noChangeArrowheads="1"/>
          </p:cNvSpPr>
          <p:nvPr>
            <p:ph type="body" idx="4294967295"/>
          </p:nvPr>
        </p:nvSpPr>
        <p:spPr/>
        <p:txBody>
          <a:bodyPr/>
          <a:lstStyle/>
          <a:p>
            <a:r>
              <a:rPr lang="zh-CN" altLang="en-US" b="1" dirty="0" smtClean="0"/>
              <a:t>骇客或黑客（人）</a:t>
            </a:r>
            <a:endParaRPr lang="en-US" dirty="0" smtClean="0"/>
          </a:p>
          <a:p>
            <a:pPr lvl="1"/>
            <a:r>
              <a:rPr lang="zh-CN" altLang="en-US" dirty="0" smtClean="0"/>
              <a:t>编写程序；掌握技术</a:t>
            </a:r>
            <a:endParaRPr lang="en-US" dirty="0" smtClean="0"/>
          </a:p>
          <a:p>
            <a:pPr lvl="2"/>
            <a:r>
              <a:rPr lang="zh-CN" altLang="en-US" dirty="0" smtClean="0"/>
              <a:t>获取对计算机和网络的非法访问</a:t>
            </a:r>
            <a:endParaRPr lang="en-US" dirty="0" smtClean="0"/>
          </a:p>
          <a:p>
            <a:r>
              <a:rPr lang="zh-CN" altLang="en-US" b="1" dirty="0" smtClean="0"/>
              <a:t>白帽黑客和黑帽黑客</a:t>
            </a:r>
            <a:endParaRPr lang="en-US" b="1" dirty="0" smtClean="0"/>
          </a:p>
          <a:p>
            <a:pPr lvl="1"/>
            <a:r>
              <a:rPr lang="zh-CN" altLang="en-US" dirty="0" smtClean="0"/>
              <a:t>区分好的黑客和坏的黑客</a:t>
            </a:r>
            <a:endParaRPr lang="en-US" dirty="0" smtClean="0"/>
          </a:p>
          <a:p>
            <a:r>
              <a:rPr lang="zh-CN" altLang="en-US" dirty="0" smtClean="0"/>
              <a:t>良好的安全方案的实现</a:t>
            </a:r>
            <a:endParaRPr lang="en-US" dirty="0" smtClean="0"/>
          </a:p>
          <a:p>
            <a:pPr lvl="1"/>
            <a:r>
              <a:rPr lang="zh-CN" altLang="en-US" dirty="0" smtClean="0"/>
              <a:t>识别风险</a:t>
            </a:r>
            <a:endParaRPr lang="en-US" dirty="0" smtClean="0"/>
          </a:p>
          <a:p>
            <a:pPr lvl="1"/>
            <a:r>
              <a:rPr lang="zh-CN" altLang="en-US" dirty="0" smtClean="0"/>
              <a:t>确定对手到安全威胁的资产的保护措施</a:t>
            </a:r>
            <a:endParaRPr lang="en-US" dirty="0" smtClean="0"/>
          </a:p>
          <a:p>
            <a:pPr lvl="1"/>
            <a:r>
              <a:rPr lang="zh-CN" altLang="en-US" dirty="0" smtClean="0"/>
              <a:t>计算保护资产的成本</a:t>
            </a:r>
            <a:endParaRPr lang="en-US" dirty="0" smtClean="0"/>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8B8084DF-C0BD-4F1A-9903-76DC93067B56}" type="slidenum">
              <a:rPr lang="en-US" smtClean="0"/>
              <a:pPr/>
              <a:t>90</a:t>
            </a:fld>
            <a:endParaRPr lang="en-US" dirty="0" smtClean="0"/>
          </a:p>
        </p:txBody>
      </p:sp>
      <p:sp>
        <p:nvSpPr>
          <p:cNvPr id="92164" name="Rectangle 7"/>
          <p:cNvSpPr>
            <a:spLocks noGrp="1" noChangeArrowheads="1"/>
          </p:cNvSpPr>
          <p:nvPr>
            <p:ph type="title" idx="4294967295"/>
          </p:nvPr>
        </p:nvSpPr>
        <p:spPr/>
        <p:txBody>
          <a:bodyPr/>
          <a:lstStyle/>
          <a:p>
            <a:r>
              <a:rPr lang="en-US" altLang="zh-CN" dirty="0" smtClean="0"/>
              <a:t>8.4.6  </a:t>
            </a:r>
            <a:r>
              <a:rPr lang="zh-CN" altLang="zh-CN" dirty="0" smtClean="0"/>
              <a:t>防火墙</a:t>
            </a:r>
            <a:endParaRPr lang="en-US" dirty="0" smtClean="0"/>
          </a:p>
        </p:txBody>
      </p:sp>
      <p:sp>
        <p:nvSpPr>
          <p:cNvPr id="92165" name="Rectangle 8"/>
          <p:cNvSpPr>
            <a:spLocks noGrp="1" noChangeArrowheads="1"/>
          </p:cNvSpPr>
          <p:nvPr>
            <p:ph type="body" idx="4294967295"/>
          </p:nvPr>
        </p:nvSpPr>
        <p:spPr/>
        <p:txBody>
          <a:bodyPr/>
          <a:lstStyle/>
          <a:p>
            <a:r>
              <a:rPr lang="zh-CN" altLang="zh-CN" dirty="0"/>
              <a:t>防火墙</a:t>
            </a:r>
          </a:p>
          <a:p>
            <a:pPr lvl="1"/>
            <a:r>
              <a:rPr lang="zh-CN" altLang="en-US" dirty="0"/>
              <a:t>软件</a:t>
            </a:r>
            <a:r>
              <a:rPr lang="zh-CN" altLang="zh-CN" dirty="0" smtClean="0"/>
              <a:t>、</a:t>
            </a:r>
            <a:r>
              <a:rPr lang="zh-CN" altLang="en-US" dirty="0" smtClean="0"/>
              <a:t>软</a:t>
            </a:r>
            <a:r>
              <a:rPr lang="en-US" altLang="zh-CN" dirty="0" smtClean="0"/>
              <a:t>-</a:t>
            </a:r>
            <a:r>
              <a:rPr lang="zh-CN" altLang="zh-CN" dirty="0" smtClean="0"/>
              <a:t>硬件组合</a:t>
            </a:r>
            <a:endParaRPr lang="en-US" dirty="0" smtClean="0"/>
          </a:p>
          <a:p>
            <a:pPr lvl="1"/>
            <a:r>
              <a:rPr lang="zh-CN" altLang="zh-CN" dirty="0"/>
              <a:t>安装在网络上用来控制流经它的</a:t>
            </a:r>
            <a:r>
              <a:rPr lang="zh-CN" altLang="zh-CN" dirty="0" smtClean="0"/>
              <a:t>数据包</a:t>
            </a:r>
            <a:endParaRPr lang="en-US" dirty="0" smtClean="0"/>
          </a:p>
          <a:p>
            <a:r>
              <a:rPr lang="zh-CN" altLang="en-US" dirty="0"/>
              <a:t>防止在</a:t>
            </a:r>
            <a:r>
              <a:rPr lang="zh-CN" altLang="zh-CN" dirty="0" smtClean="0"/>
              <a:t>网络</a:t>
            </a:r>
            <a:r>
              <a:rPr lang="zh-CN" altLang="zh-CN" dirty="0"/>
              <a:t>与互联网接口</a:t>
            </a:r>
            <a:r>
              <a:rPr lang="zh-CN" altLang="zh-CN" dirty="0" smtClean="0"/>
              <a:t>处</a:t>
            </a:r>
            <a:endParaRPr lang="en-US" dirty="0" smtClean="0"/>
          </a:p>
          <a:p>
            <a:pPr lvl="1"/>
            <a:r>
              <a:rPr lang="zh-CN" altLang="en-US" dirty="0" smtClean="0"/>
              <a:t>在网络与互联网之间提供防护</a:t>
            </a:r>
            <a:endParaRPr lang="en-US" dirty="0" smtClean="0"/>
          </a:p>
          <a:p>
            <a:pPr lvl="2"/>
            <a:r>
              <a:rPr lang="zh-CN" altLang="en-US" dirty="0" smtClean="0"/>
              <a:t>在网络与任何其他网络之间</a:t>
            </a:r>
            <a:endParaRPr lang="en-US" dirty="0" smtClean="0"/>
          </a:p>
          <a:p>
            <a:r>
              <a:rPr lang="zh-CN" altLang="zh-CN" dirty="0" smtClean="0"/>
              <a:t>规则</a:t>
            </a:r>
            <a:endParaRPr lang="en-US" dirty="0" smtClean="0"/>
          </a:p>
          <a:p>
            <a:pPr lvl="1"/>
            <a:r>
              <a:rPr lang="zh-CN" altLang="zh-CN" dirty="0"/>
              <a:t>所有访问都必须通过</a:t>
            </a:r>
            <a:r>
              <a:rPr lang="zh-CN" altLang="zh-CN" dirty="0" smtClean="0"/>
              <a:t>它</a:t>
            </a:r>
            <a:endParaRPr lang="en-US" altLang="zh-CN" dirty="0" smtClean="0"/>
          </a:p>
          <a:p>
            <a:pPr lvl="1"/>
            <a:r>
              <a:rPr lang="zh-CN" altLang="zh-CN" dirty="0" smtClean="0"/>
              <a:t>只有</a:t>
            </a:r>
            <a:r>
              <a:rPr lang="zh-CN" altLang="en-US" dirty="0" smtClean="0"/>
              <a:t>授权的数据流被放行</a:t>
            </a:r>
            <a:r>
              <a:rPr lang="en-US" dirty="0" smtClean="0"/>
              <a:t> </a:t>
            </a:r>
          </a:p>
          <a:p>
            <a:pPr lvl="1"/>
            <a:r>
              <a:rPr lang="zh-CN" altLang="zh-CN" dirty="0"/>
              <a:t>防火墙本身无法被</a:t>
            </a:r>
            <a:r>
              <a:rPr lang="zh-CN" altLang="zh-CN" dirty="0" smtClean="0"/>
              <a:t>穿透</a:t>
            </a:r>
            <a:endParaRPr lang="en-US" dirty="0" smtClean="0"/>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2242031-5C26-40D7-9E6B-3D6F60B3289D}" type="slidenum">
              <a:rPr lang="en-US" smtClean="0"/>
              <a:pPr/>
              <a:t>91</a:t>
            </a:fld>
            <a:endParaRPr lang="en-US" dirty="0" smtClean="0"/>
          </a:p>
        </p:txBody>
      </p:sp>
      <p:sp>
        <p:nvSpPr>
          <p:cNvPr id="93188" name="Rectangle 7"/>
          <p:cNvSpPr>
            <a:spLocks noGrp="1" noChangeArrowheads="1"/>
          </p:cNvSpPr>
          <p:nvPr>
            <p:ph type="title" idx="4294967295"/>
          </p:nvPr>
        </p:nvSpPr>
        <p:spPr/>
        <p:txBody>
          <a:bodyPr/>
          <a:lstStyle/>
          <a:p>
            <a:r>
              <a:rPr lang="en-US" altLang="zh-CN" dirty="0" smtClean="0"/>
              <a:t>8.4.6  </a:t>
            </a:r>
            <a:r>
              <a:rPr lang="zh-CN" altLang="zh-CN" dirty="0" smtClean="0"/>
              <a:t>防火墙</a:t>
            </a:r>
            <a:r>
              <a:rPr lang="zh-CN" altLang="en-US" dirty="0" smtClean="0"/>
              <a:t>（续）</a:t>
            </a:r>
            <a:endParaRPr lang="en-US" dirty="0" smtClean="0"/>
          </a:p>
        </p:txBody>
      </p:sp>
      <p:sp>
        <p:nvSpPr>
          <p:cNvPr id="93189" name="Rectangle 8"/>
          <p:cNvSpPr>
            <a:spLocks noGrp="1" noChangeArrowheads="1"/>
          </p:cNvSpPr>
          <p:nvPr>
            <p:ph type="body" idx="4294967295"/>
          </p:nvPr>
        </p:nvSpPr>
        <p:spPr/>
        <p:txBody>
          <a:bodyPr/>
          <a:lstStyle/>
          <a:p>
            <a:r>
              <a:rPr lang="zh-CN" altLang="zh-CN" dirty="0"/>
              <a:t>可信网络</a:t>
            </a:r>
            <a:r>
              <a:rPr lang="en-US" dirty="0" smtClean="0"/>
              <a:t>:</a:t>
            </a:r>
            <a:r>
              <a:rPr lang="zh-CN" altLang="zh-CN" dirty="0"/>
              <a:t>防火墙内的</a:t>
            </a:r>
            <a:r>
              <a:rPr lang="zh-CN" altLang="zh-CN" dirty="0" smtClean="0"/>
              <a:t>网络</a:t>
            </a:r>
            <a:endParaRPr lang="en-US" dirty="0" smtClean="0"/>
          </a:p>
          <a:p>
            <a:r>
              <a:rPr lang="zh-CN" altLang="zh-CN" dirty="0"/>
              <a:t>不可信网络</a:t>
            </a:r>
            <a:r>
              <a:rPr lang="en-US" dirty="0" smtClean="0"/>
              <a:t>:</a:t>
            </a:r>
            <a:r>
              <a:rPr lang="zh-CN" altLang="zh-CN" dirty="0"/>
              <a:t>防火墙外的</a:t>
            </a:r>
            <a:r>
              <a:rPr lang="zh-CN" altLang="zh-CN" dirty="0" smtClean="0"/>
              <a:t>网络</a:t>
            </a:r>
            <a:endParaRPr lang="en-US" dirty="0" smtClean="0"/>
          </a:p>
          <a:p>
            <a:r>
              <a:rPr lang="zh-CN" altLang="zh-CN" dirty="0"/>
              <a:t>防火墙相当于一个</a:t>
            </a:r>
            <a:r>
              <a:rPr lang="zh-CN" altLang="zh-CN" dirty="0" smtClean="0"/>
              <a:t>过滤器</a:t>
            </a:r>
            <a:r>
              <a:rPr lang="zh-CN" altLang="en-US" dirty="0" smtClean="0"/>
              <a:t>，</a:t>
            </a:r>
            <a:r>
              <a:rPr lang="zh-CN" altLang="zh-CN" dirty="0" smtClean="0"/>
              <a:t>允许</a:t>
            </a:r>
            <a:r>
              <a:rPr lang="zh-CN" altLang="zh-CN" dirty="0"/>
              <a:t>特定的信息流入或</a:t>
            </a:r>
            <a:r>
              <a:rPr lang="zh-CN" altLang="zh-CN" dirty="0" smtClean="0"/>
              <a:t>流出</a:t>
            </a:r>
            <a:r>
              <a:rPr lang="zh-CN" altLang="en-US" dirty="0" smtClean="0"/>
              <a:t>网络</a:t>
            </a:r>
            <a:endParaRPr lang="en-US" dirty="0" smtClean="0"/>
          </a:p>
          <a:p>
            <a:r>
              <a:rPr lang="zh-CN" altLang="zh-CN" dirty="0" smtClean="0"/>
              <a:t>防火墙把公司</a:t>
            </a:r>
            <a:r>
              <a:rPr lang="zh-CN" altLang="en-US" dirty="0"/>
              <a:t>之间的网络隔离</a:t>
            </a:r>
            <a:r>
              <a:rPr lang="zh-CN" altLang="en-US" dirty="0" smtClean="0"/>
              <a:t>开来</a:t>
            </a:r>
            <a:endParaRPr lang="en-US" dirty="0" smtClean="0"/>
          </a:p>
          <a:p>
            <a:pPr lvl="1"/>
            <a:r>
              <a:rPr lang="zh-CN" altLang="zh-CN" dirty="0"/>
              <a:t>相当于一个简单的访问权限过滤</a:t>
            </a:r>
            <a:r>
              <a:rPr lang="zh-CN" altLang="zh-CN" dirty="0" smtClean="0"/>
              <a:t>设备</a:t>
            </a:r>
            <a:endParaRPr lang="en-US" dirty="0" smtClean="0"/>
          </a:p>
          <a:p>
            <a:pPr lvl="2"/>
            <a:r>
              <a:rPr lang="zh-CN" altLang="zh-CN" dirty="0"/>
              <a:t>防火墙还可把公司的网络分成若干</a:t>
            </a:r>
            <a:r>
              <a:rPr lang="zh-CN" altLang="zh-CN" dirty="0" smtClean="0"/>
              <a:t>安全区</a:t>
            </a:r>
            <a:endParaRPr lang="en-US" dirty="0" smtClean="0"/>
          </a:p>
          <a:p>
            <a:r>
              <a:rPr lang="zh-CN" altLang="zh-CN" dirty="0"/>
              <a:t>有多个</a:t>
            </a:r>
            <a:r>
              <a:rPr lang="zh-CN" altLang="zh-CN" dirty="0" smtClean="0"/>
              <a:t>网站</a:t>
            </a:r>
            <a:r>
              <a:rPr lang="zh-CN" altLang="en-US" dirty="0"/>
              <a:t>的</a:t>
            </a:r>
            <a:r>
              <a:rPr lang="zh-CN" altLang="zh-CN" dirty="0" smtClean="0"/>
              <a:t>大企业</a:t>
            </a:r>
            <a:r>
              <a:rPr lang="en-US" dirty="0" smtClean="0"/>
              <a:t> </a:t>
            </a:r>
          </a:p>
          <a:p>
            <a:pPr lvl="1"/>
            <a:r>
              <a:rPr lang="zh-CN" altLang="zh-CN" dirty="0"/>
              <a:t>每个互联网连接处都要有</a:t>
            </a:r>
            <a:r>
              <a:rPr lang="zh-CN" altLang="zh-CN" dirty="0" smtClean="0"/>
              <a:t>防火墙</a:t>
            </a:r>
            <a:endParaRPr lang="en-US" dirty="0" smtClean="0"/>
          </a:p>
          <a:p>
            <a:pPr lvl="2"/>
            <a:r>
              <a:rPr lang="zh-CN" altLang="zh-CN" dirty="0"/>
              <a:t>每个防火墙都需遵守同样的</a:t>
            </a:r>
            <a:r>
              <a:rPr lang="zh-CN" altLang="zh-CN" dirty="0" smtClean="0"/>
              <a:t>安全策略</a:t>
            </a:r>
            <a:endParaRPr lang="en-US" dirty="0" smtClean="0"/>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2B55938-6C3F-4428-A17D-D42DA7CC0878}" type="slidenum">
              <a:rPr lang="en-US" smtClean="0"/>
              <a:pPr/>
              <a:t>92</a:t>
            </a:fld>
            <a:endParaRPr lang="en-US" dirty="0" smtClean="0"/>
          </a:p>
        </p:txBody>
      </p:sp>
      <p:sp>
        <p:nvSpPr>
          <p:cNvPr id="94212" name="Rectangle 7"/>
          <p:cNvSpPr>
            <a:spLocks noGrp="1" noChangeArrowheads="1"/>
          </p:cNvSpPr>
          <p:nvPr>
            <p:ph type="title" idx="4294967295"/>
          </p:nvPr>
        </p:nvSpPr>
        <p:spPr/>
        <p:txBody>
          <a:bodyPr/>
          <a:lstStyle/>
          <a:p>
            <a:r>
              <a:rPr lang="en-US" altLang="zh-CN" dirty="0" smtClean="0"/>
              <a:t>8.4.6  </a:t>
            </a:r>
            <a:r>
              <a:rPr lang="zh-CN" altLang="zh-CN" dirty="0" smtClean="0"/>
              <a:t>防火墙</a:t>
            </a:r>
            <a:r>
              <a:rPr lang="zh-CN" altLang="en-US" dirty="0"/>
              <a:t>（续）</a:t>
            </a:r>
            <a:endParaRPr lang="en-US" dirty="0" smtClean="0"/>
          </a:p>
        </p:txBody>
      </p:sp>
      <p:sp>
        <p:nvSpPr>
          <p:cNvPr id="94213" name="Rectangle 8"/>
          <p:cNvSpPr>
            <a:spLocks noGrp="1" noChangeArrowheads="1"/>
          </p:cNvSpPr>
          <p:nvPr>
            <p:ph type="body" idx="4294967295"/>
          </p:nvPr>
        </p:nvSpPr>
        <p:spPr/>
        <p:txBody>
          <a:bodyPr/>
          <a:lstStyle/>
          <a:p>
            <a:pPr>
              <a:lnSpc>
                <a:spcPct val="90000"/>
              </a:lnSpc>
            </a:pPr>
            <a:r>
              <a:rPr lang="zh-CN" altLang="zh-CN" dirty="0"/>
              <a:t>应当去除所有非必需的</a:t>
            </a:r>
            <a:r>
              <a:rPr lang="zh-CN" altLang="zh-CN" dirty="0" smtClean="0"/>
              <a:t>软件</a:t>
            </a:r>
            <a:endParaRPr lang="en-US" altLang="zh-CN" dirty="0" smtClean="0"/>
          </a:p>
          <a:p>
            <a:pPr>
              <a:lnSpc>
                <a:spcPct val="90000"/>
              </a:lnSpc>
            </a:pPr>
            <a:r>
              <a:rPr lang="zh-CN" altLang="zh-CN" dirty="0"/>
              <a:t>包过滤</a:t>
            </a:r>
            <a:r>
              <a:rPr lang="zh-CN" altLang="zh-CN" dirty="0" smtClean="0"/>
              <a:t>防火墙</a:t>
            </a:r>
            <a:endParaRPr lang="en-US" b="1" dirty="0" smtClean="0"/>
          </a:p>
          <a:p>
            <a:pPr lvl="1">
              <a:lnSpc>
                <a:spcPct val="90000"/>
              </a:lnSpc>
            </a:pPr>
            <a:r>
              <a:rPr lang="zh-CN" altLang="zh-CN" dirty="0"/>
              <a:t>检查需要在可信网络和互联网之间传输的所有</a:t>
            </a:r>
            <a:r>
              <a:rPr lang="zh-CN" altLang="zh-CN" dirty="0" smtClean="0"/>
              <a:t>数据</a:t>
            </a:r>
            <a:endParaRPr lang="en-US" dirty="0" smtClean="0"/>
          </a:p>
          <a:p>
            <a:pPr>
              <a:lnSpc>
                <a:spcPct val="90000"/>
              </a:lnSpc>
            </a:pPr>
            <a:r>
              <a:rPr lang="zh-CN" altLang="zh-CN" dirty="0"/>
              <a:t>网关</a:t>
            </a:r>
            <a:r>
              <a:rPr lang="zh-CN" altLang="zh-CN" dirty="0" smtClean="0"/>
              <a:t>服务器</a:t>
            </a:r>
            <a:endParaRPr lang="en-US" b="1" dirty="0" smtClean="0"/>
          </a:p>
          <a:p>
            <a:pPr lvl="1">
              <a:lnSpc>
                <a:spcPct val="90000"/>
              </a:lnSpc>
            </a:pPr>
            <a:r>
              <a:rPr lang="zh-CN" altLang="zh-CN" dirty="0"/>
              <a:t>根据所请求的应用对访问进行</a:t>
            </a:r>
            <a:r>
              <a:rPr lang="zh-CN" altLang="zh-CN" dirty="0" smtClean="0"/>
              <a:t>过滤</a:t>
            </a:r>
            <a:endParaRPr lang="en-US" dirty="0" smtClean="0"/>
          </a:p>
          <a:p>
            <a:pPr lvl="1">
              <a:lnSpc>
                <a:spcPct val="90000"/>
              </a:lnSpc>
            </a:pPr>
            <a:r>
              <a:rPr lang="zh-CN" altLang="zh-CN" dirty="0" smtClean="0"/>
              <a:t>限制</a:t>
            </a:r>
            <a:r>
              <a:rPr lang="zh-CN" altLang="en-US" dirty="0" smtClean="0"/>
              <a:t>特定</a:t>
            </a:r>
            <a:r>
              <a:rPr lang="zh-CN" altLang="zh-CN" dirty="0" smtClean="0"/>
              <a:t>应用</a:t>
            </a:r>
            <a:r>
              <a:rPr lang="zh-CN" altLang="zh-CN" dirty="0"/>
              <a:t>的</a:t>
            </a:r>
            <a:r>
              <a:rPr lang="zh-CN" altLang="zh-CN" dirty="0" smtClean="0"/>
              <a:t>访问</a:t>
            </a:r>
            <a:endParaRPr lang="en-US" dirty="0" smtClean="0"/>
          </a:p>
          <a:p>
            <a:pPr lvl="2">
              <a:lnSpc>
                <a:spcPct val="90000"/>
              </a:lnSpc>
            </a:pPr>
            <a:r>
              <a:rPr lang="en-US" dirty="0" smtClean="0"/>
              <a:t>Telnet, FTP, HTTP</a:t>
            </a:r>
          </a:p>
          <a:p>
            <a:pPr>
              <a:lnSpc>
                <a:spcPct val="90000"/>
              </a:lnSpc>
            </a:pPr>
            <a:r>
              <a:rPr lang="zh-CN" altLang="zh-CN" dirty="0"/>
              <a:t>代理服务器</a:t>
            </a:r>
            <a:r>
              <a:rPr lang="zh-CN" altLang="zh-CN" dirty="0" smtClean="0"/>
              <a:t>防火墙</a:t>
            </a:r>
            <a:endParaRPr lang="en-US" b="1" dirty="0" smtClean="0"/>
          </a:p>
          <a:p>
            <a:pPr lvl="1">
              <a:lnSpc>
                <a:spcPct val="90000"/>
              </a:lnSpc>
            </a:pPr>
            <a:r>
              <a:rPr lang="zh-CN" altLang="zh-CN" dirty="0"/>
              <a:t>代表某个专用网络与互联网进行通信的</a:t>
            </a:r>
            <a:r>
              <a:rPr lang="zh-CN" altLang="zh-CN" dirty="0" smtClean="0"/>
              <a:t>防火墙</a:t>
            </a:r>
            <a:endParaRPr lang="en-US" dirty="0" smtClean="0"/>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8ED4DEF-CABC-4648-B99F-4A5A79D26499}" type="slidenum">
              <a:rPr lang="en-US" smtClean="0"/>
              <a:pPr/>
              <a:t>93</a:t>
            </a:fld>
            <a:endParaRPr lang="en-US" dirty="0" smtClean="0"/>
          </a:p>
        </p:txBody>
      </p:sp>
      <p:sp>
        <p:nvSpPr>
          <p:cNvPr id="95236" name="Rectangle 7"/>
          <p:cNvSpPr>
            <a:spLocks noGrp="1" noChangeArrowheads="1"/>
          </p:cNvSpPr>
          <p:nvPr>
            <p:ph type="title" idx="4294967295"/>
          </p:nvPr>
        </p:nvSpPr>
        <p:spPr/>
        <p:txBody>
          <a:bodyPr/>
          <a:lstStyle/>
          <a:p>
            <a:r>
              <a:rPr lang="en-US" altLang="zh-CN" dirty="0" smtClean="0"/>
              <a:t>8.4.6  </a:t>
            </a:r>
            <a:r>
              <a:rPr lang="zh-CN" altLang="zh-CN" dirty="0" smtClean="0"/>
              <a:t>防火墙</a:t>
            </a:r>
            <a:r>
              <a:rPr lang="zh-CN" altLang="en-US" dirty="0"/>
              <a:t>（续）</a:t>
            </a:r>
            <a:endParaRPr lang="en-US" dirty="0" smtClean="0"/>
          </a:p>
        </p:txBody>
      </p:sp>
      <p:sp>
        <p:nvSpPr>
          <p:cNvPr id="95237" name="Rectangle 8"/>
          <p:cNvSpPr>
            <a:spLocks noGrp="1" noChangeArrowheads="1"/>
          </p:cNvSpPr>
          <p:nvPr>
            <p:ph type="body" idx="4294967295"/>
          </p:nvPr>
        </p:nvSpPr>
        <p:spPr>
          <a:xfrm>
            <a:off x="457200" y="1295400"/>
            <a:ext cx="8229600" cy="4525963"/>
          </a:xfrm>
        </p:spPr>
        <p:txBody>
          <a:bodyPr/>
          <a:lstStyle/>
          <a:p>
            <a:pPr>
              <a:lnSpc>
                <a:spcPct val="90000"/>
              </a:lnSpc>
            </a:pPr>
            <a:r>
              <a:rPr lang="zh-CN" altLang="zh-CN" dirty="0"/>
              <a:t>边界</a:t>
            </a:r>
            <a:r>
              <a:rPr lang="zh-CN" altLang="zh-CN" dirty="0" smtClean="0"/>
              <a:t>延伸</a:t>
            </a:r>
            <a:r>
              <a:rPr lang="zh-CN" altLang="en-US" dirty="0" smtClean="0"/>
              <a:t>问题</a:t>
            </a:r>
            <a:endParaRPr lang="en-US" dirty="0" smtClean="0"/>
          </a:p>
          <a:p>
            <a:pPr lvl="1">
              <a:lnSpc>
                <a:spcPct val="90000"/>
              </a:lnSpc>
            </a:pPr>
            <a:r>
              <a:rPr lang="zh-CN" altLang="en-US" dirty="0" smtClean="0"/>
              <a:t>传统物理站点边界之外的</a:t>
            </a:r>
            <a:r>
              <a:rPr lang="zh-CN" altLang="zh-CN" dirty="0" smtClean="0"/>
              <a:t>计算机</a:t>
            </a:r>
            <a:endParaRPr lang="en-US" dirty="0" smtClean="0"/>
          </a:p>
          <a:p>
            <a:pPr>
              <a:lnSpc>
                <a:spcPct val="90000"/>
              </a:lnSpc>
            </a:pPr>
            <a:r>
              <a:rPr lang="zh-CN" altLang="zh-CN" dirty="0"/>
              <a:t>服务器会不断受到</a:t>
            </a:r>
            <a:r>
              <a:rPr lang="zh-CN" altLang="zh-CN" dirty="0" smtClean="0"/>
              <a:t>攻击</a:t>
            </a:r>
            <a:endParaRPr lang="en-US" dirty="0" smtClean="0"/>
          </a:p>
          <a:p>
            <a:pPr lvl="1">
              <a:lnSpc>
                <a:spcPct val="90000"/>
              </a:lnSpc>
            </a:pPr>
            <a:r>
              <a:rPr lang="zh-CN" altLang="zh-CN" dirty="0"/>
              <a:t>安装侵入监测</a:t>
            </a:r>
            <a:r>
              <a:rPr lang="zh-CN" altLang="zh-CN" dirty="0" smtClean="0"/>
              <a:t>系统</a:t>
            </a:r>
            <a:endParaRPr lang="en-US" b="1" dirty="0" smtClean="0"/>
          </a:p>
          <a:p>
            <a:pPr lvl="2">
              <a:lnSpc>
                <a:spcPct val="90000"/>
              </a:lnSpc>
            </a:pPr>
            <a:r>
              <a:rPr lang="zh-CN" altLang="zh-CN" dirty="0"/>
              <a:t>监视服务器登录的</a:t>
            </a:r>
            <a:r>
              <a:rPr lang="zh-CN" altLang="zh-CN" dirty="0" smtClean="0"/>
              <a:t>尝试</a:t>
            </a:r>
            <a:endParaRPr lang="en-US" dirty="0" smtClean="0"/>
          </a:p>
          <a:p>
            <a:pPr lvl="2">
              <a:lnSpc>
                <a:spcPct val="90000"/>
              </a:lnSpc>
            </a:pPr>
            <a:r>
              <a:rPr lang="zh-CN" altLang="zh-CN" dirty="0"/>
              <a:t>分析这些尝试的</a:t>
            </a:r>
            <a:r>
              <a:rPr lang="zh-CN" altLang="zh-CN" dirty="0" smtClean="0"/>
              <a:t>模式</a:t>
            </a:r>
            <a:r>
              <a:rPr lang="zh-CN" altLang="zh-CN" dirty="0"/>
              <a:t>以判断是否有骇客在</a:t>
            </a:r>
            <a:r>
              <a:rPr lang="zh-CN" altLang="zh-CN" dirty="0" smtClean="0"/>
              <a:t>攻击</a:t>
            </a:r>
            <a:endParaRPr lang="en-US" dirty="0" smtClean="0"/>
          </a:p>
          <a:p>
            <a:pPr lvl="2">
              <a:lnSpc>
                <a:spcPct val="90000"/>
              </a:lnSpc>
            </a:pPr>
            <a:r>
              <a:rPr lang="zh-CN" altLang="zh-CN" dirty="0"/>
              <a:t>阻断此</a:t>
            </a:r>
            <a:r>
              <a:rPr lang="en-US" altLang="zh-CN" dirty="0"/>
              <a:t>IP</a:t>
            </a:r>
            <a:r>
              <a:rPr lang="zh-CN" altLang="zh-CN" dirty="0"/>
              <a:t>地址的访问</a:t>
            </a:r>
            <a:r>
              <a:rPr lang="zh-CN" altLang="zh-CN" dirty="0" smtClean="0"/>
              <a:t>尝试</a:t>
            </a:r>
            <a:endParaRPr lang="en-US" dirty="0" smtClean="0"/>
          </a:p>
          <a:p>
            <a:pPr>
              <a:lnSpc>
                <a:spcPct val="90000"/>
              </a:lnSpc>
            </a:pPr>
            <a:r>
              <a:rPr lang="zh-CN" altLang="zh-CN" dirty="0"/>
              <a:t>云</a:t>
            </a:r>
            <a:r>
              <a:rPr lang="zh-CN" altLang="zh-CN" dirty="0" smtClean="0"/>
              <a:t>计算</a:t>
            </a:r>
            <a:r>
              <a:rPr lang="en-US" dirty="0" smtClean="0"/>
              <a:t>: </a:t>
            </a:r>
            <a:r>
              <a:rPr lang="zh-CN" altLang="en-US" dirty="0" smtClean="0"/>
              <a:t>防火墙产品滞后</a:t>
            </a:r>
            <a:endParaRPr lang="en-US" dirty="0" smtClean="0"/>
          </a:p>
          <a:p>
            <a:pPr>
              <a:lnSpc>
                <a:spcPct val="90000"/>
              </a:lnSpc>
            </a:pPr>
            <a:r>
              <a:rPr lang="zh-CN" altLang="zh-CN" dirty="0"/>
              <a:t>个人防</a:t>
            </a:r>
            <a:r>
              <a:rPr lang="zh-CN" altLang="zh-CN" dirty="0" smtClean="0"/>
              <a:t>火墙</a:t>
            </a:r>
            <a:endParaRPr lang="en-US" b="1" dirty="0" smtClean="0"/>
          </a:p>
          <a:p>
            <a:pPr lvl="1">
              <a:lnSpc>
                <a:spcPct val="90000"/>
              </a:lnSpc>
            </a:pPr>
            <a:r>
              <a:rPr lang="zh-CN" altLang="en-US" dirty="0" smtClean="0"/>
              <a:t>安装在个人客户端计算机上单纯的</a:t>
            </a:r>
            <a:r>
              <a:rPr lang="zh-CN" altLang="zh-CN" dirty="0" smtClean="0"/>
              <a:t>软件防火墙</a:t>
            </a:r>
            <a:endParaRPr lang="en-US" dirty="0" smtClean="0"/>
          </a:p>
          <a:p>
            <a:pPr lvl="1">
              <a:lnSpc>
                <a:spcPct val="90000"/>
              </a:lnSpc>
            </a:pPr>
            <a:r>
              <a:rPr lang="zh-CN" altLang="zh-CN" dirty="0"/>
              <a:t>可参考</a:t>
            </a:r>
            <a:r>
              <a:rPr lang="en-US" altLang="zh-CN" dirty="0"/>
              <a:t>Gibson Research Shields Up!</a:t>
            </a:r>
            <a:r>
              <a:rPr lang="zh-CN" altLang="zh-CN" dirty="0" smtClean="0"/>
              <a:t>网站</a:t>
            </a:r>
            <a:endParaRPr lang="en-US" dirty="0" smtClean="0"/>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6"/>
          <p:cNvSpPr>
            <a:spLocks noGrp="1" noChangeArrowheads="1"/>
          </p:cNvSpPr>
          <p:nvPr>
            <p:ph type="title"/>
          </p:nvPr>
        </p:nvSpPr>
        <p:spPr/>
        <p:txBody>
          <a:bodyPr/>
          <a:lstStyle/>
          <a:p>
            <a:r>
              <a:rPr lang="en-US" altLang="zh-CN" dirty="0" smtClean="0"/>
              <a:t>8.5  </a:t>
            </a:r>
            <a:r>
              <a:rPr lang="zh-CN" altLang="zh-CN" dirty="0" smtClean="0"/>
              <a:t>推进</a:t>
            </a:r>
            <a:r>
              <a:rPr lang="zh-CN" altLang="zh-CN" dirty="0"/>
              <a:t>计算机安全的</a:t>
            </a:r>
            <a:r>
              <a:rPr lang="zh-CN" altLang="zh-CN" dirty="0" smtClean="0"/>
              <a:t>组织</a:t>
            </a:r>
            <a:endParaRPr lang="en-US" dirty="0" smtClean="0"/>
          </a:p>
        </p:txBody>
      </p:sp>
      <p:sp>
        <p:nvSpPr>
          <p:cNvPr id="96259" name="Rectangle 7"/>
          <p:cNvSpPr>
            <a:spLocks noGrp="1" noChangeArrowheads="1"/>
          </p:cNvSpPr>
          <p:nvPr>
            <p:ph type="body" idx="1"/>
          </p:nvPr>
        </p:nvSpPr>
        <p:spPr/>
        <p:txBody>
          <a:bodyPr/>
          <a:lstStyle/>
          <a:p>
            <a:r>
              <a:rPr lang="en-US" altLang="zh-CN" dirty="0"/>
              <a:t>1988</a:t>
            </a:r>
            <a:r>
              <a:rPr lang="zh-CN" altLang="zh-CN" dirty="0"/>
              <a:t>年发生互联网蠕虫病毒</a:t>
            </a:r>
            <a:r>
              <a:rPr lang="zh-CN" altLang="zh-CN" dirty="0" smtClean="0"/>
              <a:t>后</a:t>
            </a:r>
            <a:endParaRPr lang="en-US" dirty="0" smtClean="0"/>
          </a:p>
          <a:p>
            <a:pPr lvl="1"/>
            <a:r>
              <a:rPr lang="zh-CN" altLang="zh-CN" dirty="0"/>
              <a:t>出现</a:t>
            </a:r>
            <a:r>
              <a:rPr lang="zh-CN" altLang="zh-CN" dirty="0" smtClean="0"/>
              <a:t>了</a:t>
            </a:r>
            <a:r>
              <a:rPr lang="zh-CN" altLang="en-US" dirty="0" smtClean="0"/>
              <a:t>分享</a:t>
            </a:r>
            <a:r>
              <a:rPr lang="zh-CN" altLang="zh-CN" dirty="0" smtClean="0"/>
              <a:t>信息</a:t>
            </a:r>
            <a:r>
              <a:rPr lang="zh-CN" altLang="zh-CN" dirty="0"/>
              <a:t>的</a:t>
            </a:r>
            <a:r>
              <a:rPr lang="zh-CN" altLang="zh-CN" dirty="0" smtClean="0"/>
              <a:t>组织</a:t>
            </a:r>
            <a:endParaRPr lang="en-US" dirty="0" smtClean="0"/>
          </a:p>
          <a:p>
            <a:pPr lvl="2"/>
            <a:r>
              <a:rPr lang="zh-CN" altLang="en-US" dirty="0" smtClean="0"/>
              <a:t>针对</a:t>
            </a:r>
            <a:r>
              <a:rPr lang="zh-CN" altLang="zh-CN" dirty="0" smtClean="0"/>
              <a:t>计算机系统威胁</a:t>
            </a:r>
            <a:endParaRPr lang="en-US" dirty="0" smtClean="0"/>
          </a:p>
          <a:p>
            <a:r>
              <a:rPr lang="zh-CN" altLang="en-US" dirty="0" smtClean="0"/>
              <a:t>遵循的原则</a:t>
            </a:r>
            <a:endParaRPr lang="en-US" dirty="0" smtClean="0"/>
          </a:p>
          <a:p>
            <a:pPr lvl="1"/>
            <a:r>
              <a:rPr lang="zh-CN" altLang="zh-CN" dirty="0"/>
              <a:t>共享攻击及防卫</a:t>
            </a:r>
            <a:r>
              <a:rPr lang="zh-CN" altLang="zh-CN" dirty="0" smtClean="0"/>
              <a:t>信息</a:t>
            </a:r>
            <a:endParaRPr lang="en-US" dirty="0" smtClean="0"/>
          </a:p>
          <a:p>
            <a:pPr lvl="2"/>
            <a:r>
              <a:rPr lang="zh-CN" altLang="zh-CN" dirty="0"/>
              <a:t>帮助大家</a:t>
            </a:r>
            <a:r>
              <a:rPr lang="zh-CN" altLang="zh-CN" dirty="0" smtClean="0"/>
              <a:t>提高计算机安全</a:t>
            </a:r>
            <a:endParaRPr lang="en-US" dirty="0" smtClean="0"/>
          </a:p>
        </p:txBody>
      </p:sp>
      <p:sp>
        <p:nvSpPr>
          <p:cNvPr id="96260"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F86D0C33-7680-4599-A5AB-F5D3A458503D}" type="slidenum">
              <a:rPr lang="en-US" sz="1400"/>
              <a:pPr algn="r" eaLnBrk="1" hangingPunct="1"/>
              <a:t>94</a:t>
            </a:fld>
            <a:endParaRPr lang="en-US" sz="1400" dirty="0"/>
          </a:p>
        </p:txBody>
      </p:sp>
      <p:sp>
        <p:nvSpPr>
          <p:cNvPr id="96262" name="Slide Number Placeholder 2"/>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3E39C5A-3A40-4D5F-9F8A-FA6497E0D721}" type="slidenum">
              <a:rPr lang="en-US" smtClean="0"/>
              <a:pPr/>
              <a:t>94</a:t>
            </a:fld>
            <a:endParaRPr lang="en-US" dirty="0" smtClean="0"/>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50308CB-6F57-42D6-A7B2-79974663055C}" type="slidenum">
              <a:rPr lang="en-US" smtClean="0"/>
              <a:pPr/>
              <a:t>95</a:t>
            </a:fld>
            <a:endParaRPr lang="en-US" dirty="0" smtClean="0"/>
          </a:p>
        </p:txBody>
      </p:sp>
      <p:sp>
        <p:nvSpPr>
          <p:cNvPr id="97284" name="Rectangle 7"/>
          <p:cNvSpPr>
            <a:spLocks noGrp="1" noChangeArrowheads="1"/>
          </p:cNvSpPr>
          <p:nvPr>
            <p:ph type="title" idx="4294967295"/>
          </p:nvPr>
        </p:nvSpPr>
        <p:spPr/>
        <p:txBody>
          <a:bodyPr/>
          <a:lstStyle/>
          <a:p>
            <a:r>
              <a:rPr lang="en-US" dirty="0" smtClean="0"/>
              <a:t>8.5.1  </a:t>
            </a:r>
            <a:r>
              <a:rPr lang="en-US" dirty="0" smtClean="0"/>
              <a:t>CERT</a:t>
            </a:r>
          </a:p>
        </p:txBody>
      </p:sp>
      <p:sp>
        <p:nvSpPr>
          <p:cNvPr id="97285" name="Rectangle 8"/>
          <p:cNvSpPr>
            <a:spLocks noGrp="1" noChangeArrowheads="1"/>
          </p:cNvSpPr>
          <p:nvPr>
            <p:ph type="body" idx="4294967295"/>
          </p:nvPr>
        </p:nvSpPr>
        <p:spPr/>
        <p:txBody>
          <a:bodyPr/>
          <a:lstStyle/>
          <a:p>
            <a:r>
              <a:rPr lang="zh-CN" altLang="zh-CN" dirty="0"/>
              <a:t>计算机应急小组</a:t>
            </a:r>
            <a:r>
              <a:rPr lang="zh-CN" altLang="zh-CN" dirty="0" smtClean="0"/>
              <a:t>协调</a:t>
            </a:r>
            <a:r>
              <a:rPr lang="zh-CN" altLang="en-US" dirty="0" smtClean="0"/>
              <a:t>小组</a:t>
            </a:r>
            <a:endParaRPr lang="en-US" dirty="0" smtClean="0"/>
          </a:p>
          <a:p>
            <a:r>
              <a:rPr lang="zh-CN" altLang="zh-CN" dirty="0" smtClean="0"/>
              <a:t>总部</a:t>
            </a:r>
            <a:r>
              <a:rPr lang="zh-CN" altLang="en-US" dirty="0"/>
              <a:t>位于</a:t>
            </a:r>
            <a:r>
              <a:rPr lang="zh-CN" altLang="zh-CN" dirty="0" smtClean="0"/>
              <a:t>卡内基梅隆大学</a:t>
            </a:r>
            <a:endParaRPr lang="en-US" dirty="0" smtClean="0"/>
          </a:p>
          <a:p>
            <a:pPr lvl="1"/>
            <a:r>
              <a:rPr lang="zh-CN" altLang="zh-CN" dirty="0"/>
              <a:t>软件工程</a:t>
            </a:r>
            <a:r>
              <a:rPr lang="zh-CN" altLang="zh-CN" dirty="0" smtClean="0"/>
              <a:t>研究中心</a:t>
            </a:r>
            <a:endParaRPr lang="en-US" dirty="0" smtClean="0"/>
          </a:p>
          <a:p>
            <a:r>
              <a:rPr lang="en-US" altLang="zh-CN" dirty="0"/>
              <a:t>CERT</a:t>
            </a:r>
            <a:r>
              <a:rPr lang="zh-CN" altLang="zh-CN" dirty="0"/>
              <a:t>负责在安全专家之间建立一个有效的快速沟通</a:t>
            </a:r>
            <a:r>
              <a:rPr lang="zh-CN" altLang="zh-CN" dirty="0" smtClean="0"/>
              <a:t>机制</a:t>
            </a:r>
            <a:endParaRPr lang="en-US" dirty="0" smtClean="0"/>
          </a:p>
          <a:p>
            <a:pPr lvl="1"/>
            <a:r>
              <a:rPr lang="zh-CN" altLang="en-US" dirty="0" smtClean="0"/>
              <a:t>避免安全事故，快速处理</a:t>
            </a:r>
            <a:endParaRPr lang="en-US" dirty="0" smtClean="0"/>
          </a:p>
          <a:p>
            <a:r>
              <a:rPr lang="zh-CN" altLang="zh-CN" dirty="0" smtClean="0"/>
              <a:t>提供</a:t>
            </a:r>
            <a:r>
              <a:rPr lang="zh-CN" altLang="en-US" dirty="0" smtClean="0"/>
              <a:t>安全风险</a:t>
            </a:r>
            <a:r>
              <a:rPr lang="zh-CN" altLang="zh-CN" dirty="0" smtClean="0"/>
              <a:t>信息</a:t>
            </a:r>
            <a:endParaRPr lang="en-US" dirty="0" smtClean="0"/>
          </a:p>
          <a:p>
            <a:r>
              <a:rPr lang="zh-CN" altLang="zh-CN" dirty="0" smtClean="0"/>
              <a:t>发布</a:t>
            </a:r>
            <a:r>
              <a:rPr lang="zh-CN" altLang="en-US" dirty="0" smtClean="0"/>
              <a:t>安全事件</a:t>
            </a:r>
            <a:r>
              <a:rPr lang="zh-CN" altLang="zh-CN" dirty="0" smtClean="0"/>
              <a:t>警报</a:t>
            </a:r>
            <a:r>
              <a:rPr lang="en-US" dirty="0" smtClean="0"/>
              <a:t> </a:t>
            </a:r>
          </a:p>
          <a:p>
            <a:r>
              <a:rPr lang="zh-CN" altLang="zh-CN" dirty="0"/>
              <a:t>是病毒、蠕虫和其他攻击信息</a:t>
            </a:r>
            <a:r>
              <a:rPr lang="zh-CN" altLang="zh-CN" dirty="0" smtClean="0"/>
              <a:t>的</a:t>
            </a:r>
            <a:r>
              <a:rPr lang="zh-CN" altLang="en-US" dirty="0" smtClean="0"/>
              <a:t>主要</a:t>
            </a:r>
            <a:r>
              <a:rPr lang="zh-CN" altLang="zh-CN" dirty="0" smtClean="0"/>
              <a:t>权威来源</a:t>
            </a:r>
            <a:endParaRPr lang="en-US" dirty="0" smtClean="0"/>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8" name="Rectangle 2"/>
          <p:cNvSpPr>
            <a:spLocks noGrp="1" noChangeArrowheads="1"/>
          </p:cNvSpPr>
          <p:nvPr>
            <p:ph type="title"/>
          </p:nvPr>
        </p:nvSpPr>
        <p:spPr/>
        <p:txBody>
          <a:bodyPr/>
          <a:lstStyle/>
          <a:p>
            <a:r>
              <a:rPr lang="en-US" altLang="zh-CN" dirty="0" smtClean="0"/>
              <a:t>8.5.2  </a:t>
            </a:r>
            <a:r>
              <a:rPr lang="zh-CN" altLang="zh-CN" dirty="0" smtClean="0"/>
              <a:t>其他</a:t>
            </a:r>
            <a:r>
              <a:rPr lang="zh-CN" altLang="zh-CN" dirty="0"/>
              <a:t>组织</a:t>
            </a:r>
          </a:p>
        </p:txBody>
      </p:sp>
      <p:sp>
        <p:nvSpPr>
          <p:cNvPr id="98309" name="Rectangle 3"/>
          <p:cNvSpPr>
            <a:spLocks noGrp="1" noChangeArrowheads="1"/>
          </p:cNvSpPr>
          <p:nvPr>
            <p:ph type="body" idx="1"/>
          </p:nvPr>
        </p:nvSpPr>
        <p:spPr/>
        <p:txBody>
          <a:bodyPr/>
          <a:lstStyle/>
          <a:p>
            <a:r>
              <a:rPr lang="en-US" dirty="0" smtClean="0"/>
              <a:t>1989:</a:t>
            </a:r>
            <a:r>
              <a:rPr lang="zh-CN" altLang="zh-CN" dirty="0"/>
              <a:t>系统管理、审计、网络与安全协会</a:t>
            </a:r>
            <a:r>
              <a:rPr lang="en-US" dirty="0" smtClean="0"/>
              <a:t>(SANS)</a:t>
            </a:r>
          </a:p>
          <a:p>
            <a:pPr lvl="1"/>
            <a:r>
              <a:rPr lang="zh-CN" altLang="en-US" dirty="0" smtClean="0"/>
              <a:t>教育与科研成果</a:t>
            </a:r>
            <a:endParaRPr lang="en-US" dirty="0" smtClean="0"/>
          </a:p>
          <a:p>
            <a:pPr lvl="2"/>
            <a:r>
              <a:rPr lang="zh-CN" altLang="en-US" dirty="0" smtClean="0"/>
              <a:t>研究报告、安全警报以及白皮书</a:t>
            </a:r>
            <a:endParaRPr lang="en-US" dirty="0" smtClean="0"/>
          </a:p>
          <a:p>
            <a:pPr lvl="1"/>
            <a:r>
              <a:rPr lang="en-US" dirty="0" smtClean="0"/>
              <a:t>SANS</a:t>
            </a:r>
            <a:r>
              <a:rPr lang="zh-CN" altLang="zh-CN" dirty="0"/>
              <a:t>互联网风暴</a:t>
            </a:r>
            <a:r>
              <a:rPr lang="zh-CN" altLang="zh-CN" dirty="0" smtClean="0"/>
              <a:t>中心</a:t>
            </a:r>
            <a:r>
              <a:rPr lang="zh-CN" altLang="en-US" dirty="0" smtClean="0"/>
              <a:t>网站</a:t>
            </a:r>
            <a:endParaRPr lang="en-US" dirty="0" smtClean="0"/>
          </a:p>
          <a:p>
            <a:pPr lvl="2"/>
            <a:r>
              <a:rPr lang="zh-CN" altLang="zh-CN" dirty="0"/>
              <a:t>发布世界各地计算机攻击的位置和强度的最新</a:t>
            </a:r>
            <a:r>
              <a:rPr lang="zh-CN" altLang="zh-CN" dirty="0" smtClean="0"/>
              <a:t>情报</a:t>
            </a:r>
            <a:endParaRPr lang="en-US" dirty="0" smtClean="0"/>
          </a:p>
          <a:p>
            <a:r>
              <a:rPr lang="en-US" dirty="0" smtClean="0"/>
              <a:t>CERIAS (</a:t>
            </a:r>
            <a:r>
              <a:rPr lang="zh-CN" altLang="zh-CN" dirty="0"/>
              <a:t>信息保险和安全教育与研究中心</a:t>
            </a:r>
            <a:r>
              <a:rPr lang="en-US" dirty="0" smtClean="0"/>
              <a:t>)</a:t>
            </a:r>
          </a:p>
          <a:p>
            <a:pPr lvl="1"/>
            <a:r>
              <a:rPr lang="zh-CN" altLang="zh-CN" dirty="0" smtClean="0"/>
              <a:t>跨学科的</a:t>
            </a:r>
            <a:r>
              <a:rPr lang="zh-CN" altLang="zh-CN" dirty="0"/>
              <a:t>信息安全</a:t>
            </a:r>
            <a:r>
              <a:rPr lang="zh-CN" altLang="zh-CN" dirty="0" smtClean="0"/>
              <a:t>研究</a:t>
            </a:r>
            <a:r>
              <a:rPr lang="zh-CN" altLang="zh-CN" dirty="0"/>
              <a:t>与教育中心</a:t>
            </a:r>
            <a:endParaRPr lang="en-US" dirty="0" smtClean="0"/>
          </a:p>
        </p:txBody>
      </p:sp>
      <p:sp>
        <p:nvSpPr>
          <p:cNvPr id="98307"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61F0E37-6D52-40B5-BCB0-262EBED510DF}" type="slidenum">
              <a:rPr lang="en-US" smtClean="0"/>
              <a:pPr/>
              <a:t>96</a:t>
            </a:fld>
            <a:endParaRPr lang="en-US" dirty="0" smtClean="0"/>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815B2136-AF96-47B1-9CBB-F1AEB2A196B6}" type="slidenum">
              <a:rPr lang="en-US" smtClean="0"/>
              <a:pPr/>
              <a:t>97</a:t>
            </a:fld>
            <a:endParaRPr lang="en-US" dirty="0" smtClean="0"/>
          </a:p>
        </p:txBody>
      </p:sp>
      <p:sp>
        <p:nvSpPr>
          <p:cNvPr id="99332" name="Rectangle 2"/>
          <p:cNvSpPr>
            <a:spLocks noGrp="1" noChangeArrowheads="1"/>
          </p:cNvSpPr>
          <p:nvPr>
            <p:ph type="title"/>
          </p:nvPr>
        </p:nvSpPr>
        <p:spPr/>
        <p:txBody>
          <a:bodyPr/>
          <a:lstStyle/>
          <a:p>
            <a:pPr eaLnBrk="1" hangingPunct="1"/>
            <a:r>
              <a:rPr lang="en-US" altLang="zh-CN" dirty="0" smtClean="0"/>
              <a:t>8.5.2  </a:t>
            </a:r>
            <a:r>
              <a:rPr lang="zh-CN" altLang="zh-CN" dirty="0" smtClean="0"/>
              <a:t>其他组织</a:t>
            </a:r>
            <a:r>
              <a:rPr lang="zh-CN" altLang="en-US" dirty="0" smtClean="0"/>
              <a:t>（续）</a:t>
            </a:r>
            <a:endParaRPr lang="en-US" dirty="0" smtClean="0"/>
          </a:p>
        </p:txBody>
      </p:sp>
      <p:sp>
        <p:nvSpPr>
          <p:cNvPr id="99333" name="Rectangle 3"/>
          <p:cNvSpPr>
            <a:spLocks noGrp="1" noChangeArrowheads="1"/>
          </p:cNvSpPr>
          <p:nvPr>
            <p:ph type="body" idx="1"/>
          </p:nvPr>
        </p:nvSpPr>
        <p:spPr/>
        <p:txBody>
          <a:bodyPr/>
          <a:lstStyle/>
          <a:p>
            <a:pPr eaLnBrk="1" hangingPunct="1">
              <a:lnSpc>
                <a:spcPct val="90000"/>
              </a:lnSpc>
            </a:pPr>
            <a:r>
              <a:rPr lang="zh-CN" altLang="zh-CN" dirty="0"/>
              <a:t>互联网安全</a:t>
            </a:r>
            <a:r>
              <a:rPr lang="zh-CN" altLang="zh-CN" dirty="0" smtClean="0"/>
              <a:t>中心</a:t>
            </a:r>
            <a:endParaRPr lang="en-US" dirty="0" smtClean="0"/>
          </a:p>
          <a:p>
            <a:pPr lvl="1" eaLnBrk="1" hangingPunct="1">
              <a:lnSpc>
                <a:spcPct val="90000"/>
              </a:lnSpc>
            </a:pPr>
            <a:r>
              <a:rPr lang="zh-CN" altLang="zh-CN" dirty="0"/>
              <a:t>非营利合作</a:t>
            </a:r>
            <a:r>
              <a:rPr lang="zh-CN" altLang="zh-CN" dirty="0" smtClean="0"/>
              <a:t>组织</a:t>
            </a:r>
            <a:endParaRPr lang="en-US" dirty="0" smtClean="0"/>
          </a:p>
          <a:p>
            <a:pPr lvl="1" eaLnBrk="1" hangingPunct="1">
              <a:lnSpc>
                <a:spcPct val="90000"/>
              </a:lnSpc>
            </a:pPr>
            <a:r>
              <a:rPr lang="zh-CN" altLang="zh-CN" dirty="0"/>
              <a:t>帮助电子商务</a:t>
            </a:r>
            <a:r>
              <a:rPr lang="zh-CN" altLang="zh-CN" dirty="0" smtClean="0"/>
              <a:t>企业</a:t>
            </a:r>
            <a:endParaRPr lang="en-US" dirty="0" smtClean="0"/>
          </a:p>
          <a:p>
            <a:pPr eaLnBrk="1" hangingPunct="1">
              <a:lnSpc>
                <a:spcPct val="90000"/>
              </a:lnSpc>
            </a:pPr>
            <a:r>
              <a:rPr lang="en-US" dirty="0" smtClean="0"/>
              <a:t>CSO</a:t>
            </a:r>
            <a:r>
              <a:rPr lang="zh-CN" altLang="zh-CN" dirty="0" smtClean="0"/>
              <a:t>在线</a:t>
            </a:r>
            <a:endParaRPr lang="en-US" dirty="0" smtClean="0"/>
          </a:p>
          <a:p>
            <a:pPr lvl="1" eaLnBrk="1" hangingPunct="1">
              <a:lnSpc>
                <a:spcPct val="90000"/>
              </a:lnSpc>
            </a:pPr>
            <a:r>
              <a:rPr lang="en-US" altLang="zh-CN" dirty="0"/>
              <a:t>CSO </a:t>
            </a:r>
            <a:r>
              <a:rPr lang="zh-CN" altLang="zh-CN" dirty="0"/>
              <a:t>杂志的</a:t>
            </a:r>
            <a:r>
              <a:rPr lang="zh-CN" altLang="zh-CN" dirty="0" smtClean="0"/>
              <a:t>文章</a:t>
            </a:r>
            <a:r>
              <a:rPr lang="en-US" i="1" dirty="0" smtClean="0"/>
              <a:t> </a:t>
            </a:r>
          </a:p>
          <a:p>
            <a:pPr lvl="1" eaLnBrk="1" hangingPunct="1">
              <a:lnSpc>
                <a:spcPct val="90000"/>
              </a:lnSpc>
            </a:pPr>
            <a:r>
              <a:rPr lang="zh-CN" altLang="zh-CN" dirty="0"/>
              <a:t>关计算机安全的</a:t>
            </a:r>
            <a:r>
              <a:rPr lang="zh-CN" altLang="zh-CN" dirty="0" smtClean="0"/>
              <a:t>新闻</a:t>
            </a:r>
            <a:endParaRPr lang="en-US" dirty="0" smtClean="0"/>
          </a:p>
          <a:p>
            <a:pPr>
              <a:lnSpc>
                <a:spcPct val="90000"/>
              </a:lnSpc>
            </a:pPr>
            <a:r>
              <a:rPr lang="en-US" dirty="0" smtClean="0"/>
              <a:t>Infosecurity.com</a:t>
            </a:r>
          </a:p>
          <a:p>
            <a:pPr lvl="1">
              <a:lnSpc>
                <a:spcPct val="90000"/>
              </a:lnSpc>
            </a:pPr>
            <a:r>
              <a:rPr lang="zh-CN" altLang="en-US" dirty="0" smtClean="0"/>
              <a:t>各种类型在线安全问题文章</a:t>
            </a:r>
            <a:endParaRPr lang="en-US" dirty="0" smtClean="0"/>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8147F236-9D09-40AA-B95D-599FB6697D05}" type="slidenum">
              <a:rPr lang="en-US" smtClean="0"/>
              <a:pPr/>
              <a:t>98</a:t>
            </a:fld>
            <a:endParaRPr lang="en-US" dirty="0" smtClean="0"/>
          </a:p>
        </p:txBody>
      </p:sp>
      <p:sp>
        <p:nvSpPr>
          <p:cNvPr id="100356" name="Rectangle 7"/>
          <p:cNvSpPr>
            <a:spLocks noGrp="1" noChangeArrowheads="1"/>
          </p:cNvSpPr>
          <p:nvPr>
            <p:ph type="title" idx="4294967295"/>
          </p:nvPr>
        </p:nvSpPr>
        <p:spPr/>
        <p:txBody>
          <a:bodyPr/>
          <a:lstStyle/>
          <a:p>
            <a:r>
              <a:rPr lang="en-US" altLang="zh-CN" dirty="0" smtClean="0"/>
              <a:t>8.5.3  </a:t>
            </a:r>
            <a:r>
              <a:rPr lang="zh-CN" altLang="zh-CN" dirty="0" smtClean="0"/>
              <a:t>计算机</a:t>
            </a:r>
            <a:r>
              <a:rPr lang="zh-CN" altLang="zh-CN" dirty="0"/>
              <a:t>取证与道德</a:t>
            </a:r>
            <a:r>
              <a:rPr lang="zh-CN" altLang="zh-CN" dirty="0" smtClean="0"/>
              <a:t>黑客</a:t>
            </a:r>
            <a:endParaRPr lang="en-US" dirty="0" smtClean="0"/>
          </a:p>
        </p:txBody>
      </p:sp>
      <p:sp>
        <p:nvSpPr>
          <p:cNvPr id="100357" name="Rectangle 8"/>
          <p:cNvSpPr>
            <a:spLocks noGrp="1" noChangeArrowheads="1"/>
          </p:cNvSpPr>
          <p:nvPr>
            <p:ph type="body" idx="4294967295"/>
          </p:nvPr>
        </p:nvSpPr>
        <p:spPr/>
        <p:txBody>
          <a:bodyPr/>
          <a:lstStyle/>
          <a:p>
            <a:r>
              <a:rPr lang="zh-CN" altLang="zh-CN" dirty="0"/>
              <a:t>计算机取证专家</a:t>
            </a:r>
            <a:r>
              <a:rPr lang="en-US" dirty="0" smtClean="0"/>
              <a:t>(</a:t>
            </a:r>
            <a:r>
              <a:rPr lang="zh-CN" altLang="en-US" dirty="0"/>
              <a:t>道德</a:t>
            </a:r>
            <a:r>
              <a:rPr lang="zh-CN" altLang="en-US" dirty="0" smtClean="0"/>
              <a:t>黑客</a:t>
            </a:r>
            <a:r>
              <a:rPr lang="en-US" dirty="0" smtClean="0"/>
              <a:t>)</a:t>
            </a:r>
          </a:p>
          <a:p>
            <a:pPr lvl="1"/>
            <a:r>
              <a:rPr lang="zh-CN" altLang="zh-CN" dirty="0"/>
              <a:t>专门受雇检查</a:t>
            </a:r>
            <a:r>
              <a:rPr lang="zh-CN" altLang="zh-CN" dirty="0" smtClean="0"/>
              <a:t>计算机</a:t>
            </a:r>
            <a:r>
              <a:rPr lang="zh-CN" altLang="en-US" dirty="0" smtClean="0"/>
              <a:t>的计算机专家</a:t>
            </a:r>
            <a:endParaRPr lang="en-US" dirty="0" smtClean="0"/>
          </a:p>
          <a:p>
            <a:pPr lvl="1"/>
            <a:r>
              <a:rPr lang="zh-CN" altLang="zh-CN" dirty="0"/>
              <a:t>寻找可用于法律证据的</a:t>
            </a:r>
            <a:r>
              <a:rPr lang="zh-CN" altLang="zh-CN" dirty="0" smtClean="0"/>
              <a:t>信息</a:t>
            </a:r>
            <a:endParaRPr lang="en-US" dirty="0" smtClean="0"/>
          </a:p>
          <a:p>
            <a:pPr lvl="1"/>
            <a:r>
              <a:rPr lang="zh-CN" altLang="en-US" dirty="0" smtClean="0"/>
              <a:t>进入客户端计算机的工作</a:t>
            </a:r>
            <a:endParaRPr lang="en-US" dirty="0" smtClean="0"/>
          </a:p>
          <a:p>
            <a:r>
              <a:rPr lang="zh-CN" altLang="zh-CN" dirty="0"/>
              <a:t>计算机</a:t>
            </a:r>
            <a:r>
              <a:rPr lang="zh-CN" altLang="zh-CN" dirty="0" smtClean="0"/>
              <a:t>取证</a:t>
            </a:r>
            <a:r>
              <a:rPr lang="zh-CN" altLang="en-US" dirty="0" smtClean="0"/>
              <a:t>领域</a:t>
            </a:r>
            <a:endParaRPr lang="en-US" dirty="0" smtClean="0"/>
          </a:p>
          <a:p>
            <a:pPr lvl="1"/>
            <a:r>
              <a:rPr lang="zh-CN" altLang="en-US" dirty="0" smtClean="0"/>
              <a:t>负责</a:t>
            </a:r>
            <a:r>
              <a:rPr lang="zh-CN" altLang="zh-CN" dirty="0" smtClean="0"/>
              <a:t>收集</a:t>
            </a:r>
            <a:r>
              <a:rPr lang="zh-CN" altLang="zh-CN" dirty="0"/>
              <a:t>、保存、分析与计算机相关的</a:t>
            </a:r>
            <a:r>
              <a:rPr lang="zh-CN" altLang="zh-CN" dirty="0" smtClean="0"/>
              <a:t>证据</a:t>
            </a:r>
            <a:endParaRPr lang="en-US" dirty="0" smtClean="0"/>
          </a:p>
          <a:p>
            <a:r>
              <a:rPr lang="zh-CN" altLang="en-US" dirty="0" smtClean="0"/>
              <a:t>企业请</a:t>
            </a:r>
            <a:r>
              <a:rPr lang="zh-CN" altLang="en-US" dirty="0"/>
              <a:t>道德</a:t>
            </a:r>
            <a:r>
              <a:rPr lang="zh-CN" altLang="en-US" dirty="0" smtClean="0"/>
              <a:t>黑客</a:t>
            </a:r>
            <a:r>
              <a:rPr lang="zh-CN" altLang="zh-CN" dirty="0" smtClean="0"/>
              <a:t>帮助检查</a:t>
            </a:r>
            <a:r>
              <a:rPr lang="zh-CN" altLang="zh-CN" dirty="0"/>
              <a:t>计算机安全</a:t>
            </a:r>
            <a:r>
              <a:rPr lang="zh-CN" altLang="zh-CN" dirty="0" smtClean="0"/>
              <a:t>保护</a:t>
            </a:r>
            <a:endParaRPr lang="en-US" dirty="0" smtClean="0"/>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title"/>
          </p:nvPr>
        </p:nvSpPr>
        <p:spPr/>
        <p:txBody>
          <a:bodyPr/>
          <a:lstStyle/>
          <a:p>
            <a:r>
              <a:rPr lang="zh-CN" altLang="zh-CN" dirty="0" smtClean="0"/>
              <a:t>小结</a:t>
            </a:r>
            <a:endParaRPr lang="en-US" dirty="0" smtClean="0"/>
          </a:p>
        </p:txBody>
      </p:sp>
      <p:sp>
        <p:nvSpPr>
          <p:cNvPr id="101379" name="Rectangle 8"/>
          <p:cNvSpPr>
            <a:spLocks noGrp="1" noChangeArrowheads="1"/>
          </p:cNvSpPr>
          <p:nvPr>
            <p:ph type="body" idx="1"/>
          </p:nvPr>
        </p:nvSpPr>
        <p:spPr>
          <a:xfrm>
            <a:off x="457200" y="1600200"/>
            <a:ext cx="8305800" cy="4525963"/>
          </a:xfrm>
        </p:spPr>
        <p:txBody>
          <a:bodyPr/>
          <a:lstStyle/>
          <a:p>
            <a:r>
              <a:rPr lang="zh-CN" altLang="zh-CN" dirty="0"/>
              <a:t>物理的和逻辑的计算机安全是电子商务中要考量的重要</a:t>
            </a:r>
            <a:r>
              <a:rPr lang="zh-CN" altLang="zh-CN" dirty="0" smtClean="0"/>
              <a:t>问题</a:t>
            </a:r>
            <a:endParaRPr lang="en-US" dirty="0" smtClean="0"/>
          </a:p>
          <a:p>
            <a:pPr lvl="1"/>
            <a:r>
              <a:rPr lang="zh-CN" altLang="zh-CN" dirty="0" smtClean="0"/>
              <a:t>安全策略</a:t>
            </a:r>
            <a:r>
              <a:rPr lang="zh-CN" altLang="en-US" dirty="0" smtClean="0"/>
              <a:t>可以</a:t>
            </a:r>
            <a:r>
              <a:rPr lang="zh-CN" altLang="zh-CN" dirty="0" smtClean="0"/>
              <a:t>识别</a:t>
            </a:r>
            <a:r>
              <a:rPr lang="zh-CN" altLang="zh-CN" dirty="0"/>
              <a:t>风险，应对</a:t>
            </a:r>
            <a:r>
              <a:rPr lang="zh-CN" altLang="zh-CN" dirty="0" smtClean="0"/>
              <a:t>措施</a:t>
            </a:r>
            <a:r>
              <a:rPr lang="zh-CN" altLang="en-US" dirty="0" smtClean="0"/>
              <a:t>降低</a:t>
            </a:r>
            <a:r>
              <a:rPr lang="zh-CN" altLang="zh-CN" dirty="0" smtClean="0"/>
              <a:t>风险</a:t>
            </a:r>
            <a:endParaRPr lang="en-US" dirty="0" smtClean="0"/>
          </a:p>
          <a:p>
            <a:r>
              <a:rPr lang="zh-CN" altLang="zh-CN" dirty="0"/>
              <a:t>安全的三个主要</a:t>
            </a:r>
            <a:r>
              <a:rPr lang="zh-CN" altLang="zh-CN" dirty="0" smtClean="0"/>
              <a:t>因素</a:t>
            </a:r>
            <a:endParaRPr lang="en-US" dirty="0" smtClean="0"/>
          </a:p>
          <a:p>
            <a:pPr lvl="1"/>
            <a:r>
              <a:rPr lang="zh-CN" altLang="zh-CN" dirty="0"/>
              <a:t>保密性、完整性、即需</a:t>
            </a:r>
            <a:r>
              <a:rPr lang="zh-CN" altLang="zh-CN" dirty="0" smtClean="0"/>
              <a:t>性</a:t>
            </a:r>
            <a:endParaRPr lang="en-US" dirty="0" smtClean="0"/>
          </a:p>
          <a:p>
            <a:r>
              <a:rPr lang="zh-CN" altLang="zh-CN" dirty="0" smtClean="0"/>
              <a:t>客户端</a:t>
            </a:r>
            <a:r>
              <a:rPr lang="zh-CN" altLang="en-US" dirty="0"/>
              <a:t>的安全</a:t>
            </a:r>
            <a:r>
              <a:rPr lang="zh-CN" altLang="zh-CN" dirty="0" smtClean="0"/>
              <a:t>威胁</a:t>
            </a:r>
            <a:r>
              <a:rPr lang="zh-CN" altLang="en-US" dirty="0" smtClean="0"/>
              <a:t>和解决方案</a:t>
            </a:r>
            <a:endParaRPr lang="en-US" dirty="0" smtClean="0"/>
          </a:p>
          <a:p>
            <a:pPr lvl="1"/>
            <a:r>
              <a:rPr lang="zh-CN" altLang="en-US" dirty="0" smtClean="0"/>
              <a:t>病毒威胁、活动内容威胁、</a:t>
            </a:r>
            <a:r>
              <a:rPr lang="en-US" dirty="0" smtClean="0"/>
              <a:t>cookie</a:t>
            </a:r>
          </a:p>
          <a:p>
            <a:r>
              <a:rPr lang="zh-CN" altLang="zh-CN" dirty="0"/>
              <a:t>通信</a:t>
            </a:r>
            <a:r>
              <a:rPr lang="zh-CN" altLang="zh-CN" dirty="0" smtClean="0"/>
              <a:t>信道</a:t>
            </a:r>
            <a:r>
              <a:rPr lang="zh-CN" altLang="en-US" dirty="0" smtClean="0"/>
              <a:t>的安全威胁和解决方案</a:t>
            </a:r>
            <a:endParaRPr lang="en-US" dirty="0" smtClean="0"/>
          </a:p>
          <a:p>
            <a:pPr lvl="1"/>
            <a:r>
              <a:rPr lang="zh-CN" altLang="zh-CN" dirty="0"/>
              <a:t>加密提供了对保密性的</a:t>
            </a:r>
            <a:r>
              <a:rPr lang="zh-CN" altLang="zh-CN" dirty="0" smtClean="0"/>
              <a:t>保护</a:t>
            </a:r>
            <a:endParaRPr lang="en-US" dirty="0" smtClean="0"/>
          </a:p>
        </p:txBody>
      </p:sp>
      <p:sp>
        <p:nvSpPr>
          <p:cNvPr id="10138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DEB45EF-99B1-4DB4-A526-AF9BEA182336}" type="slidenum">
              <a:rPr lang="en-US" smtClean="0"/>
              <a:pPr/>
              <a:t>99</a:t>
            </a:fld>
            <a:endParaRPr lang="en-US" dirty="0" smtClean="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Default Design">
  <a:themeElements>
    <a:clrScheme name="1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fontScheme name="1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1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5870</Words>
  <Application>Microsoft Office PowerPoint</Application>
  <PresentationFormat>全屏显示(4:3)</PresentationFormat>
  <Paragraphs>1024</Paragraphs>
  <Slides>100</Slides>
  <Notes>100</Notes>
  <HiddenSlides>0</HiddenSlides>
  <MMClips>0</MMClips>
  <ScaleCrop>false</ScaleCrop>
  <HeadingPairs>
    <vt:vector size="4" baseType="variant">
      <vt:variant>
        <vt:lpstr>主题</vt:lpstr>
      </vt:variant>
      <vt:variant>
        <vt:i4>2</vt:i4>
      </vt:variant>
      <vt:variant>
        <vt:lpstr>幻灯片标题</vt:lpstr>
      </vt:variant>
      <vt:variant>
        <vt:i4>100</vt:i4>
      </vt:variant>
    </vt:vector>
  </HeadingPairs>
  <TitlesOfParts>
    <vt:vector size="102" baseType="lpstr">
      <vt:lpstr>Default Design</vt:lpstr>
      <vt:lpstr>1_Default Design</vt:lpstr>
      <vt:lpstr>电子商务 第10版</vt:lpstr>
      <vt:lpstr>学习目标</vt:lpstr>
      <vt:lpstr>8.1  在线安全问题概述</vt:lpstr>
      <vt:lpstr>8.1.1  互联计算机系统的安全问题起源</vt:lpstr>
      <vt:lpstr>8.1.2  计算机安全和风险管理</vt:lpstr>
      <vt:lpstr>8.1.2  计算机安全和风险管理（续）</vt:lpstr>
      <vt:lpstr>8.1.2  计算机安全和风险管理（续）</vt:lpstr>
      <vt:lpstr>PowerPoint 演示文稿</vt:lpstr>
      <vt:lpstr>8.1.2  计算机安全和风险管理（续）</vt:lpstr>
      <vt:lpstr>8.1.3  计算机安全要素</vt:lpstr>
      <vt:lpstr>8.1.4  制定安全策略</vt:lpstr>
      <vt:lpstr>8.1.4  制定安全策略（续）</vt:lpstr>
      <vt:lpstr>8.1.4  制定安全策略（续）</vt:lpstr>
      <vt:lpstr>8.1.4  制定安全策略（续）</vt:lpstr>
      <vt:lpstr>8.2  客户机的安全</vt:lpstr>
      <vt:lpstr>8.2.1  cookie和网页臭虫</vt:lpstr>
      <vt:lpstr>8.2.1  cookie和网页臭虫（续）</vt:lpstr>
      <vt:lpstr>8.2.1  cookie和网页臭虫（续）</vt:lpstr>
      <vt:lpstr>PowerPoint 演示文稿</vt:lpstr>
      <vt:lpstr>8.2.1  cookie和网页臭虫（续）</vt:lpstr>
      <vt:lpstr>8.2.2  活动内容</vt:lpstr>
      <vt:lpstr>8.2.2  活动内容（续）</vt:lpstr>
      <vt:lpstr>PowerPoint 演示文稿</vt:lpstr>
      <vt:lpstr>8.2.2  活动内容（续）</vt:lpstr>
      <vt:lpstr>8.2.3  Java小应用程序</vt:lpstr>
      <vt:lpstr>8.2.3  Java小应用程序（续）</vt:lpstr>
      <vt:lpstr>8.2.3  Java小应用程序（续）</vt:lpstr>
      <vt:lpstr>8.2.4  JavaScript</vt:lpstr>
      <vt:lpstr>Active X控件</vt:lpstr>
      <vt:lpstr>8.2.5  Active X控件（续）</vt:lpstr>
      <vt:lpstr>PowerPoint 演示文稿</vt:lpstr>
      <vt:lpstr>8.2.6  图形与插件</vt:lpstr>
      <vt:lpstr>8.2.7  病毒、蠕虫和防病毒软件</vt:lpstr>
      <vt:lpstr>8.2.7  病毒、蠕虫和防病毒软件（续）</vt:lpstr>
      <vt:lpstr>8.2.7  病毒、蠕虫和防病毒软件（续）</vt:lpstr>
      <vt:lpstr>8.2.7  病毒、蠕虫和防病毒软件（续）</vt:lpstr>
      <vt:lpstr>8.2.7  病毒、蠕虫和防病毒软件（续）</vt:lpstr>
      <vt:lpstr>8.2.8  数字证书</vt:lpstr>
      <vt:lpstr>PowerPoint 演示文稿</vt:lpstr>
      <vt:lpstr>8.2.8  数字证书（续）</vt:lpstr>
      <vt:lpstr>8.2.8  数字证书（续）</vt:lpstr>
      <vt:lpstr>8.2.8  数字证书（续）</vt:lpstr>
      <vt:lpstr>PowerPoint 演示文稿</vt:lpstr>
      <vt:lpstr>8.2.9  信息隐蔽</vt:lpstr>
      <vt:lpstr>8.2.10  客户机的物理安全</vt:lpstr>
      <vt:lpstr>8.2.11  移动设备的客户端安全</vt:lpstr>
      <vt:lpstr>8.3  通信信道的安全</vt:lpstr>
      <vt:lpstr>8.3.1  保密性威胁</vt:lpstr>
      <vt:lpstr>8.3.1  保密性威胁（续）</vt:lpstr>
      <vt:lpstr>8.3.1  保密性威胁（续）</vt:lpstr>
      <vt:lpstr>8.3.2  完整性威胁</vt:lpstr>
      <vt:lpstr>8.3.2  完整性威胁（续）</vt:lpstr>
      <vt:lpstr>8.3.3  即需性威胁</vt:lpstr>
      <vt:lpstr>8.3.3  即需性威胁（续）</vt:lpstr>
      <vt:lpstr>8.3.4  对互联网通信信道物理安全的威胁</vt:lpstr>
      <vt:lpstr>8.3.5  对无线网的威胁</vt:lpstr>
      <vt:lpstr>8.3.5  对无线网的威胁（续）</vt:lpstr>
      <vt:lpstr>8.3.6  加密方案</vt:lpstr>
      <vt:lpstr>8.3.6  加密方案（续）</vt:lpstr>
      <vt:lpstr>8.3.6  加密方案（续）</vt:lpstr>
      <vt:lpstr>8.3.6  加密方案（续）</vt:lpstr>
      <vt:lpstr>8.3.6  加密方案（续）</vt:lpstr>
      <vt:lpstr>8.3.6  加密方案（续）</vt:lpstr>
      <vt:lpstr>8.3.6  加密方案（续）</vt:lpstr>
      <vt:lpstr>8.3.6  加密方案（续）</vt:lpstr>
      <vt:lpstr>8.3.6  加密方案（续）</vt:lpstr>
      <vt:lpstr>8.3.6  加密方案（续）</vt:lpstr>
      <vt:lpstr>PowerPoint 演示文稿</vt:lpstr>
      <vt:lpstr>8.3.6  加密方案（续）</vt:lpstr>
      <vt:lpstr>8.3.6  加密方案（续）</vt:lpstr>
      <vt:lpstr>8.3.6  加密方案（续）</vt:lpstr>
      <vt:lpstr>PowerPoint 演示文稿</vt:lpstr>
      <vt:lpstr>8.3.6  加密方案（续）</vt:lpstr>
      <vt:lpstr>8.3.6  加密方案（续）</vt:lpstr>
      <vt:lpstr>8.3.6  加密方案（续）</vt:lpstr>
      <vt:lpstr>8.3.6  加密方案（续）</vt:lpstr>
      <vt:lpstr>8.3.7  用散列函数创建消息摘要</vt:lpstr>
      <vt:lpstr>8.3.8  消息摘要转化成数字签名</vt:lpstr>
      <vt:lpstr>PowerPoint 演示文稿</vt:lpstr>
      <vt:lpstr>8.4  服务器的安全</vt:lpstr>
      <vt:lpstr>8.4.1  Web 服务器的安全威胁</vt:lpstr>
      <vt:lpstr>8.4.1  Web 服务器的安全威胁（续）</vt:lpstr>
      <vt:lpstr>PowerPoint 演示文稿</vt:lpstr>
      <vt:lpstr>8.4.2  对数据库的安全威胁</vt:lpstr>
      <vt:lpstr>8.4.3  其他编程威胁</vt:lpstr>
      <vt:lpstr>8.4.3  其他编程威胁（续）</vt:lpstr>
      <vt:lpstr>8.4.4  对Web服务器物理安全的威胁</vt:lpstr>
      <vt:lpstr>8.4.5  访问控制和认证</vt:lpstr>
      <vt:lpstr>8.4.5  访问控制和认证（续）</vt:lpstr>
      <vt:lpstr>8.4.6  防火墙</vt:lpstr>
      <vt:lpstr>8.4.6  防火墙（续）</vt:lpstr>
      <vt:lpstr>8.4.6  防火墙（续）</vt:lpstr>
      <vt:lpstr>8.4.6  防火墙（续）</vt:lpstr>
      <vt:lpstr>8.5  推进计算机安全的组织</vt:lpstr>
      <vt:lpstr>8.5.1  CERT</vt:lpstr>
      <vt:lpstr>8.5.2  其他组织</vt:lpstr>
      <vt:lpstr>8.5.2  其他组织（续）</vt:lpstr>
      <vt:lpstr>8.5.3  计算机取证与道德黑客</vt:lpstr>
      <vt:lpstr>小结</vt:lpstr>
      <vt:lpstr>小结（续）</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322</cp:revision>
  <cp:lastPrinted>1601-01-01T00:00:00Z</cp:lastPrinted>
  <dcterms:created xsi:type="dcterms:W3CDTF">1601-01-01T00:00:00Z</dcterms:created>
  <dcterms:modified xsi:type="dcterms:W3CDTF">2020-03-21T05:09:46Z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